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73"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Lato" panose="020B0604020202020204" charset="0"/>
      <p:regular r:id="rId20"/>
      <p:bold r:id="rId21"/>
      <p:italic r:id="rId22"/>
      <p:boldItalic r:id="rId23"/>
    </p:embeddedFont>
    <p:embeddedFont>
      <p:font typeface="Montserrat" panose="020B0604020202020204" charset="0"/>
      <p:regular r:id="rId24"/>
      <p:bold r:id="rId25"/>
      <p:italic r:id="rId26"/>
      <p:boldItalic r:id="rId27"/>
    </p:embeddedFont>
    <p:embeddedFont>
      <p:font typeface="Roboto"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7" name="Shape 2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029457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2" name="Shape 2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Shape 21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0" name="Shape 24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8" name="Shape 24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Don’t say temp sensor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5" name="Shape 2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8" name="Shape 1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Change temp sensor to RTC</a:t>
            </a:r>
            <a:endParaRPr/>
          </a:p>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 name="Shape 16"/>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Shape 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Shape 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2" name="Shape 112"/>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5" name="Shape 125"/>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Shape 126"/>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Shape 1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9" name="Shape 3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5" name="Shape 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Shape 4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2" name="Shape 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Shape 53"/>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Shape 54"/>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Shape 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0" name="Shape 6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Shape 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6" name="Shape 66"/>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Shape 6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Shape 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Shape 8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9" name="Shape 8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Shape 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Shape 96"/>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Shape 97"/>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Shape 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dur="13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jp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jp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0" name="Shape 260"/>
          <p:cNvSpPr txBox="1"/>
          <p:nvPr/>
        </p:nvSpPr>
        <p:spPr>
          <a:xfrm>
            <a:off x="234275" y="2692150"/>
            <a:ext cx="3825000" cy="21825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500" dirty="0">
                <a:solidFill>
                  <a:srgbClr val="00B0F0"/>
                </a:solidFill>
                <a:latin typeface="Times New Roman"/>
                <a:ea typeface="Times New Roman"/>
                <a:cs typeface="Times New Roman"/>
                <a:sym typeface="Times New Roman"/>
              </a:rPr>
              <a:t>School: Patapsco Middle School</a:t>
            </a:r>
            <a:endParaRPr sz="1500" dirty="0">
              <a:solidFill>
                <a:srgbClr val="00B0F0"/>
              </a:solidFill>
              <a:latin typeface="Times New Roman"/>
              <a:ea typeface="Times New Roman"/>
              <a:cs typeface="Times New Roman"/>
              <a:sym typeface="Times New Roman"/>
            </a:endParaRPr>
          </a:p>
          <a:p>
            <a:pPr marL="0" lvl="0" indent="0" rtl="0">
              <a:spcBef>
                <a:spcPts val="0"/>
              </a:spcBef>
              <a:spcAft>
                <a:spcPts val="0"/>
              </a:spcAft>
              <a:buNone/>
            </a:pPr>
            <a:r>
              <a:rPr lang="en" sz="1500" dirty="0">
                <a:solidFill>
                  <a:srgbClr val="00B0F0"/>
                </a:solidFill>
                <a:latin typeface="Times New Roman"/>
                <a:ea typeface="Times New Roman"/>
                <a:cs typeface="Times New Roman"/>
                <a:sym typeface="Times New Roman"/>
              </a:rPr>
              <a:t>Grade: Middle School (6th)</a:t>
            </a:r>
            <a:endParaRPr sz="1500" dirty="0">
              <a:solidFill>
                <a:srgbClr val="00B0F0"/>
              </a:solidFill>
              <a:latin typeface="Times New Roman"/>
              <a:ea typeface="Times New Roman"/>
              <a:cs typeface="Times New Roman"/>
              <a:sym typeface="Times New Roman"/>
            </a:endParaRPr>
          </a:p>
          <a:p>
            <a:pPr marL="0" lvl="0" indent="0" rtl="0">
              <a:spcBef>
                <a:spcPts val="0"/>
              </a:spcBef>
              <a:spcAft>
                <a:spcPts val="0"/>
              </a:spcAft>
              <a:buNone/>
            </a:pPr>
            <a:r>
              <a:rPr lang="en" sz="1500" dirty="0">
                <a:solidFill>
                  <a:srgbClr val="00B0F0"/>
                </a:solidFill>
                <a:latin typeface="Times New Roman"/>
                <a:ea typeface="Times New Roman"/>
                <a:cs typeface="Times New Roman"/>
                <a:sym typeface="Times New Roman"/>
              </a:rPr>
              <a:t>State: Maryland</a:t>
            </a:r>
            <a:endParaRPr sz="1500" dirty="0">
              <a:solidFill>
                <a:srgbClr val="00B0F0"/>
              </a:solidFill>
              <a:latin typeface="Times New Roman"/>
              <a:ea typeface="Times New Roman"/>
              <a:cs typeface="Times New Roman"/>
              <a:sym typeface="Times New Roman"/>
            </a:endParaRPr>
          </a:p>
          <a:p>
            <a:pPr marL="0" lvl="0" indent="0" rtl="0">
              <a:spcBef>
                <a:spcPts val="0"/>
              </a:spcBef>
              <a:spcAft>
                <a:spcPts val="0"/>
              </a:spcAft>
              <a:buNone/>
            </a:pPr>
            <a:r>
              <a:rPr lang="en" sz="1500" dirty="0">
                <a:solidFill>
                  <a:srgbClr val="00B0F0"/>
                </a:solidFill>
                <a:latin typeface="Times New Roman"/>
                <a:ea typeface="Times New Roman"/>
                <a:cs typeface="Times New Roman"/>
                <a:sym typeface="Times New Roman"/>
              </a:rPr>
              <a:t>Designed by: The RoboKnights Team </a:t>
            </a:r>
            <a:endParaRPr sz="1500" dirty="0">
              <a:solidFill>
                <a:srgbClr val="00B0F0"/>
              </a:solidFill>
              <a:latin typeface="Times New Roman"/>
              <a:ea typeface="Times New Roman"/>
              <a:cs typeface="Times New Roman"/>
              <a:sym typeface="Times New Roman"/>
            </a:endParaRPr>
          </a:p>
          <a:p>
            <a:pPr marL="1371600" lvl="0" indent="0" rtl="0">
              <a:spcBef>
                <a:spcPts val="0"/>
              </a:spcBef>
              <a:spcAft>
                <a:spcPts val="0"/>
              </a:spcAft>
              <a:buNone/>
            </a:pPr>
            <a:r>
              <a:rPr lang="en" sz="1500" dirty="0">
                <a:solidFill>
                  <a:srgbClr val="00B0F0"/>
                </a:solidFill>
                <a:latin typeface="Times New Roman"/>
                <a:ea typeface="Times New Roman"/>
                <a:cs typeface="Times New Roman"/>
                <a:sym typeface="Times New Roman"/>
              </a:rPr>
              <a:t>2017-2018</a:t>
            </a:r>
            <a:endParaRPr sz="1500" dirty="0">
              <a:solidFill>
                <a:srgbClr val="00B0F0"/>
              </a:solidFill>
              <a:latin typeface="Times New Roman"/>
              <a:ea typeface="Times New Roman"/>
              <a:cs typeface="Times New Roman"/>
              <a:sym typeface="Times New Roman"/>
            </a:endParaRPr>
          </a:p>
          <a:p>
            <a:pPr marL="0" lvl="0" indent="0" rtl="0">
              <a:spcBef>
                <a:spcPts val="0"/>
              </a:spcBef>
              <a:spcAft>
                <a:spcPts val="0"/>
              </a:spcAft>
              <a:buNone/>
            </a:pPr>
            <a:r>
              <a:rPr lang="en" sz="1500" dirty="0">
                <a:solidFill>
                  <a:srgbClr val="00B0F0"/>
                </a:solidFill>
                <a:latin typeface="Times New Roman"/>
                <a:ea typeface="Times New Roman"/>
                <a:cs typeface="Times New Roman"/>
                <a:sym typeface="Times New Roman"/>
              </a:rPr>
              <a:t>Team Members:</a:t>
            </a:r>
            <a:endParaRPr sz="1500" dirty="0">
              <a:solidFill>
                <a:srgbClr val="00B0F0"/>
              </a:solidFill>
              <a:latin typeface="Times New Roman"/>
              <a:ea typeface="Times New Roman"/>
              <a:cs typeface="Times New Roman"/>
              <a:sym typeface="Times New Roman"/>
            </a:endParaRPr>
          </a:p>
          <a:p>
            <a:pPr marL="0" lvl="0" indent="0" rtl="0">
              <a:spcBef>
                <a:spcPts val="0"/>
              </a:spcBef>
              <a:spcAft>
                <a:spcPts val="0"/>
              </a:spcAft>
              <a:buNone/>
            </a:pPr>
            <a:r>
              <a:rPr lang="en" sz="1500" dirty="0">
                <a:solidFill>
                  <a:srgbClr val="00B0F0"/>
                </a:solidFill>
                <a:latin typeface="Times New Roman"/>
                <a:ea typeface="Times New Roman"/>
                <a:cs typeface="Times New Roman"/>
                <a:sym typeface="Times New Roman"/>
              </a:rPr>
              <a:t>       </a:t>
            </a:r>
            <a:r>
              <a:rPr lang="en" sz="1500" b="1" dirty="0">
                <a:solidFill>
                  <a:srgbClr val="00B0F0"/>
                </a:solidFill>
                <a:latin typeface="Times New Roman"/>
                <a:ea typeface="Times New Roman"/>
                <a:cs typeface="Times New Roman"/>
                <a:sym typeface="Times New Roman"/>
              </a:rPr>
              <a:t>Harini Devireddy</a:t>
            </a:r>
            <a:endParaRPr sz="1500" b="1" dirty="0">
              <a:solidFill>
                <a:srgbClr val="00B0F0"/>
              </a:solidFill>
              <a:latin typeface="Times New Roman"/>
              <a:ea typeface="Times New Roman"/>
              <a:cs typeface="Times New Roman"/>
              <a:sym typeface="Times New Roman"/>
            </a:endParaRPr>
          </a:p>
          <a:p>
            <a:pPr marL="0" lvl="0" indent="0" rtl="0">
              <a:spcBef>
                <a:spcPts val="0"/>
              </a:spcBef>
              <a:spcAft>
                <a:spcPts val="0"/>
              </a:spcAft>
              <a:buNone/>
            </a:pPr>
            <a:r>
              <a:rPr lang="en" sz="1500" b="1" dirty="0">
                <a:solidFill>
                  <a:srgbClr val="00B0F0"/>
                </a:solidFill>
                <a:latin typeface="Times New Roman"/>
                <a:ea typeface="Times New Roman"/>
                <a:cs typeface="Times New Roman"/>
                <a:sym typeface="Times New Roman"/>
              </a:rPr>
              <a:t>       Pragna Yalamanchili</a:t>
            </a:r>
            <a:endParaRPr sz="1500" b="1" dirty="0">
              <a:solidFill>
                <a:srgbClr val="00B0F0"/>
              </a:solidFill>
              <a:latin typeface="Times New Roman"/>
              <a:ea typeface="Times New Roman"/>
              <a:cs typeface="Times New Roman"/>
              <a:sym typeface="Times New Roman"/>
            </a:endParaRPr>
          </a:p>
          <a:p>
            <a:pPr marL="0" lvl="0" indent="0" rtl="0">
              <a:spcBef>
                <a:spcPts val="0"/>
              </a:spcBef>
              <a:spcAft>
                <a:spcPts val="0"/>
              </a:spcAft>
              <a:buNone/>
            </a:pPr>
            <a:r>
              <a:rPr lang="en" sz="1500" b="1" dirty="0">
                <a:solidFill>
                  <a:srgbClr val="00B0F0"/>
                </a:solidFill>
                <a:latin typeface="Times New Roman"/>
                <a:ea typeface="Times New Roman"/>
                <a:cs typeface="Times New Roman"/>
                <a:sym typeface="Times New Roman"/>
              </a:rPr>
              <a:t>       Srinidhi Akella</a:t>
            </a:r>
            <a:endParaRPr sz="1500" b="1" dirty="0">
              <a:solidFill>
                <a:srgbClr val="00B0F0"/>
              </a:solidFill>
              <a:latin typeface="Times New Roman"/>
              <a:ea typeface="Times New Roman"/>
              <a:cs typeface="Times New Roman"/>
              <a:sym typeface="Times New Roman"/>
            </a:endParaRPr>
          </a:p>
          <a:p>
            <a:pPr marL="0" lvl="0" indent="0" rtl="0">
              <a:spcBef>
                <a:spcPts val="0"/>
              </a:spcBef>
              <a:spcAft>
                <a:spcPts val="0"/>
              </a:spcAft>
              <a:buNone/>
            </a:pPr>
            <a:r>
              <a:rPr lang="en" sz="1500" b="1" dirty="0">
                <a:solidFill>
                  <a:srgbClr val="00B0F0"/>
                </a:solidFill>
                <a:latin typeface="Times New Roman"/>
                <a:ea typeface="Times New Roman"/>
                <a:cs typeface="Times New Roman"/>
                <a:sym typeface="Times New Roman"/>
              </a:rPr>
              <a:t>       Venya Karri </a:t>
            </a:r>
            <a:endParaRPr sz="1500" b="1" dirty="0">
              <a:solidFill>
                <a:srgbClr val="00B0F0"/>
              </a:solidFill>
              <a:latin typeface="Times New Roman"/>
              <a:ea typeface="Times New Roman"/>
              <a:cs typeface="Times New Roman"/>
              <a:sym typeface="Times New Roman"/>
            </a:endParaRPr>
          </a:p>
          <a:p>
            <a:pPr marL="0" lvl="0" indent="0" rtl="0">
              <a:spcBef>
                <a:spcPts val="0"/>
              </a:spcBef>
              <a:spcAft>
                <a:spcPts val="0"/>
              </a:spcAft>
              <a:buNone/>
            </a:pPr>
            <a:endParaRPr sz="1800" dirty="0">
              <a:solidFill>
                <a:srgbClr val="82C7A5"/>
              </a:solidFill>
              <a:latin typeface="Times New Roman"/>
              <a:ea typeface="Times New Roman"/>
              <a:cs typeface="Times New Roman"/>
              <a:sym typeface="Times New Roman"/>
            </a:endParaRPr>
          </a:p>
          <a:p>
            <a:pPr marL="0" lvl="0" indent="0" rtl="0">
              <a:spcBef>
                <a:spcPts val="0"/>
              </a:spcBef>
              <a:spcAft>
                <a:spcPts val="0"/>
              </a:spcAft>
              <a:buNone/>
            </a:pPr>
            <a:endParaRPr sz="1800" dirty="0">
              <a:solidFill>
                <a:srgbClr val="82C7A5"/>
              </a:solidFill>
              <a:latin typeface="Times New Roman"/>
              <a:ea typeface="Times New Roman"/>
              <a:cs typeface="Times New Roman"/>
              <a:sym typeface="Times New Roman"/>
            </a:endParaRPr>
          </a:p>
          <a:p>
            <a:pPr marL="0" lvl="0" indent="0" rtl="0">
              <a:spcBef>
                <a:spcPts val="0"/>
              </a:spcBef>
              <a:spcAft>
                <a:spcPts val="0"/>
              </a:spcAft>
              <a:buNone/>
            </a:pPr>
            <a:endParaRPr sz="1800" dirty="0">
              <a:solidFill>
                <a:srgbClr val="82C7A5"/>
              </a:solidFill>
              <a:latin typeface="Times New Roman"/>
              <a:ea typeface="Times New Roman"/>
              <a:cs typeface="Times New Roman"/>
              <a:sym typeface="Times New Roman"/>
            </a:endParaRPr>
          </a:p>
        </p:txBody>
      </p:sp>
      <p:sp>
        <p:nvSpPr>
          <p:cNvPr id="261" name="Shape 261"/>
          <p:cNvSpPr txBox="1"/>
          <p:nvPr/>
        </p:nvSpPr>
        <p:spPr>
          <a:xfrm>
            <a:off x="2530549" y="902275"/>
            <a:ext cx="6381526" cy="25119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6000" dirty="0">
                <a:solidFill>
                  <a:srgbClr val="0145AC"/>
                </a:solidFill>
                <a:latin typeface="Roboto"/>
                <a:ea typeface="Roboto"/>
                <a:cs typeface="Roboto"/>
                <a:sym typeface="Roboto"/>
              </a:rPr>
              <a:t>           </a:t>
            </a:r>
            <a:r>
              <a:rPr lang="en" sz="6000" dirty="0">
                <a:solidFill>
                  <a:srgbClr val="0145AC"/>
                </a:solidFill>
                <a:latin typeface="Times New Roman"/>
                <a:ea typeface="Times New Roman"/>
                <a:cs typeface="Times New Roman"/>
                <a:sym typeface="Times New Roman"/>
              </a:rPr>
              <a:t>      </a:t>
            </a:r>
            <a:r>
              <a:rPr lang="en" sz="7200" dirty="0">
                <a:solidFill>
                  <a:srgbClr val="92D050"/>
                </a:solidFill>
                <a:latin typeface="Times New Roman"/>
                <a:ea typeface="Times New Roman"/>
                <a:cs typeface="Times New Roman"/>
                <a:sym typeface="Times New Roman"/>
              </a:rPr>
              <a:t>R</a:t>
            </a:r>
            <a:r>
              <a:rPr lang="en" sz="7200" baseline="30000" dirty="0">
                <a:solidFill>
                  <a:srgbClr val="92D050"/>
                </a:solidFill>
                <a:latin typeface="Times New Roman"/>
                <a:ea typeface="Times New Roman"/>
                <a:cs typeface="Times New Roman"/>
                <a:sym typeface="Times New Roman"/>
              </a:rPr>
              <a:t>3</a:t>
            </a:r>
            <a:r>
              <a:rPr lang="en" sz="6000" baseline="30000" dirty="0">
                <a:solidFill>
                  <a:srgbClr val="92D050"/>
                </a:solidFill>
                <a:latin typeface="Times New Roman"/>
                <a:ea typeface="Times New Roman"/>
                <a:cs typeface="Times New Roman"/>
                <a:sym typeface="Times New Roman"/>
              </a:rPr>
              <a:t> 	</a:t>
            </a:r>
            <a:endParaRPr sz="6000" baseline="30000" dirty="0">
              <a:solidFill>
                <a:srgbClr val="92D050"/>
              </a:solidFill>
              <a:latin typeface="Times New Roman"/>
              <a:ea typeface="Times New Roman"/>
              <a:cs typeface="Times New Roman"/>
              <a:sym typeface="Times New Roman"/>
            </a:endParaRPr>
          </a:p>
          <a:p>
            <a:pPr marL="0" lvl="0" indent="0" rtl="0">
              <a:lnSpc>
                <a:spcPct val="100000"/>
              </a:lnSpc>
              <a:spcBef>
                <a:spcPts val="0"/>
              </a:spcBef>
              <a:spcAft>
                <a:spcPts val="0"/>
              </a:spcAft>
              <a:buNone/>
            </a:pPr>
            <a:r>
              <a:rPr lang="en" sz="3000" baseline="30000" dirty="0">
                <a:solidFill>
                  <a:srgbClr val="92D050"/>
                </a:solidFill>
                <a:latin typeface="Times New Roman"/>
                <a:ea typeface="Times New Roman"/>
                <a:cs typeface="Times New Roman"/>
                <a:sym typeface="Times New Roman"/>
              </a:rPr>
              <a:t>                                      (Reduce, Reuse, Recycle)</a:t>
            </a:r>
            <a:endParaRPr lang="en-US" sz="3000" baseline="30000" dirty="0">
              <a:solidFill>
                <a:srgbClr val="92D050"/>
              </a:solidFill>
              <a:latin typeface="Times New Roman"/>
              <a:ea typeface="Times New Roman"/>
              <a:cs typeface="Times New Roman"/>
              <a:sym typeface="Times New Roman"/>
            </a:endParaRPr>
          </a:p>
          <a:p>
            <a:pPr marL="914400" lvl="0" indent="457200" algn="l" rtl="0">
              <a:lnSpc>
                <a:spcPct val="115000"/>
              </a:lnSpc>
              <a:spcBef>
                <a:spcPts val="0"/>
              </a:spcBef>
              <a:spcAft>
                <a:spcPts val="0"/>
              </a:spcAft>
              <a:buNone/>
            </a:pPr>
            <a:r>
              <a:rPr lang="en-US" sz="4000" dirty="0">
                <a:solidFill>
                  <a:srgbClr val="92D050"/>
                </a:solidFill>
                <a:latin typeface="Times New Roman"/>
                <a:ea typeface="Times New Roman"/>
                <a:cs typeface="Times New Roman"/>
                <a:sym typeface="Times New Roman"/>
              </a:rPr>
              <a:t>Technical Presentation</a:t>
            </a:r>
            <a:endParaRPr lang="en-US" sz="4000" baseline="30000" dirty="0">
              <a:solidFill>
                <a:srgbClr val="92D050"/>
              </a:solidFill>
              <a:latin typeface="Times New Roman"/>
              <a:ea typeface="Times New Roman"/>
              <a:cs typeface="Times New Roman"/>
              <a:sym typeface="Times New Roman"/>
            </a:endParaRPr>
          </a:p>
          <a:p>
            <a:pPr marL="0" lvl="0" indent="457200" rtl="0">
              <a:lnSpc>
                <a:spcPct val="115000"/>
              </a:lnSpc>
              <a:spcBef>
                <a:spcPts val="0"/>
              </a:spcBef>
              <a:spcAft>
                <a:spcPts val="0"/>
              </a:spcAft>
              <a:buNone/>
            </a:pPr>
            <a:endParaRPr sz="6000" baseline="30000" dirty="0">
              <a:solidFill>
                <a:srgbClr val="92D050"/>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endParaRPr sz="6000" baseline="30000" dirty="0">
              <a:solidFill>
                <a:srgbClr val="0145AC"/>
              </a:solidFill>
              <a:latin typeface="Roboto"/>
              <a:ea typeface="Roboto"/>
              <a:cs typeface="Roboto"/>
              <a:sym typeface="Roboto"/>
            </a:endParaRPr>
          </a:p>
          <a:p>
            <a:pPr marL="0" lvl="0" indent="457200" rtl="0">
              <a:lnSpc>
                <a:spcPct val="115000"/>
              </a:lnSpc>
              <a:spcBef>
                <a:spcPts val="0"/>
              </a:spcBef>
              <a:spcAft>
                <a:spcPts val="0"/>
              </a:spcAft>
              <a:buNone/>
            </a:pPr>
            <a:r>
              <a:rPr lang="en" sz="6000" baseline="30000" dirty="0">
                <a:solidFill>
                  <a:srgbClr val="0145AC"/>
                </a:solidFill>
                <a:latin typeface="Roboto"/>
                <a:ea typeface="Roboto"/>
                <a:cs typeface="Roboto"/>
                <a:sym typeface="Roboto"/>
              </a:rPr>
              <a:t>  </a:t>
            </a:r>
            <a:endParaRPr sz="6000" dirty="0">
              <a:solidFill>
                <a:srgbClr val="FFFFFF"/>
              </a:solidFill>
              <a:latin typeface="Montserrat"/>
              <a:ea typeface="Montserrat"/>
              <a:cs typeface="Montserrat"/>
              <a:sym typeface="Montserrat"/>
            </a:endParaRPr>
          </a:p>
        </p:txBody>
      </p:sp>
      <p:pic>
        <p:nvPicPr>
          <p:cNvPr id="3" name="Picture 2">
            <a:extLst>
              <a:ext uri="{FF2B5EF4-FFF2-40B4-BE49-F238E27FC236}">
                <a16:creationId xmlns:a16="http://schemas.microsoft.com/office/drawing/2014/main" id="{EE998F50-31AD-4827-BF36-DD6743403027}"/>
              </a:ext>
            </a:extLst>
          </p:cNvPr>
          <p:cNvPicPr>
            <a:picLocks noChangeAspect="1"/>
          </p:cNvPicPr>
          <p:nvPr/>
        </p:nvPicPr>
        <p:blipFill>
          <a:blip r:embed="rId3"/>
          <a:stretch>
            <a:fillRect/>
          </a:stretch>
        </p:blipFill>
        <p:spPr>
          <a:xfrm>
            <a:off x="6795381" y="14176"/>
            <a:ext cx="2335433" cy="800720"/>
          </a:xfrm>
          <a:prstGeom prst="rect">
            <a:avLst/>
          </a:prstGeom>
        </p:spPr>
      </p:pic>
    </p:spTree>
    <p:extLst>
      <p:ext uri="{BB962C8B-B14F-4D97-AF65-F5344CB8AC3E}">
        <p14:creationId xmlns:p14="http://schemas.microsoft.com/office/powerpoint/2010/main" val="468110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a:off x="826221" y="180753"/>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dirty="0">
                <a:latin typeface="Times New Roman"/>
                <a:ea typeface="Times New Roman"/>
                <a:cs typeface="Times New Roman"/>
                <a:sym typeface="Times New Roman"/>
              </a:rPr>
              <a:t>Prototype Demonstration</a:t>
            </a:r>
            <a:endParaRPr sz="3000" dirty="0">
              <a:latin typeface="Times New Roman"/>
              <a:ea typeface="Times New Roman"/>
              <a:cs typeface="Times New Roman"/>
              <a:sym typeface="Times New Roman"/>
            </a:endParaRPr>
          </a:p>
        </p:txBody>
      </p:sp>
      <p:pic>
        <p:nvPicPr>
          <p:cNvPr id="206" name="Shape 206"/>
          <p:cNvPicPr preferRelativeResize="0"/>
          <p:nvPr/>
        </p:nvPicPr>
        <p:blipFill>
          <a:blip r:embed="rId3">
            <a:alphaModFix/>
          </a:blip>
          <a:stretch>
            <a:fillRect/>
          </a:stretch>
        </p:blipFill>
        <p:spPr>
          <a:xfrm>
            <a:off x="174500" y="1527425"/>
            <a:ext cx="2479398" cy="1859548"/>
          </a:xfrm>
          <a:prstGeom prst="rect">
            <a:avLst/>
          </a:prstGeom>
          <a:noFill/>
          <a:ln>
            <a:noFill/>
          </a:ln>
        </p:spPr>
      </p:pic>
      <p:pic>
        <p:nvPicPr>
          <p:cNvPr id="207" name="Shape 207"/>
          <p:cNvPicPr preferRelativeResize="0"/>
          <p:nvPr/>
        </p:nvPicPr>
        <p:blipFill>
          <a:blip r:embed="rId4">
            <a:alphaModFix/>
          </a:blip>
          <a:stretch>
            <a:fillRect/>
          </a:stretch>
        </p:blipFill>
        <p:spPr>
          <a:xfrm>
            <a:off x="2780050" y="1510200"/>
            <a:ext cx="1838947" cy="2451950"/>
          </a:xfrm>
          <a:prstGeom prst="rect">
            <a:avLst/>
          </a:prstGeom>
          <a:noFill/>
          <a:ln>
            <a:noFill/>
          </a:ln>
        </p:spPr>
      </p:pic>
      <p:pic>
        <p:nvPicPr>
          <p:cNvPr id="208" name="Shape 208"/>
          <p:cNvPicPr preferRelativeResize="0"/>
          <p:nvPr/>
        </p:nvPicPr>
        <p:blipFill>
          <a:blip r:embed="rId5">
            <a:alphaModFix/>
          </a:blip>
          <a:stretch>
            <a:fillRect/>
          </a:stretch>
        </p:blipFill>
        <p:spPr>
          <a:xfrm>
            <a:off x="4745150" y="1526885"/>
            <a:ext cx="1838925" cy="2418578"/>
          </a:xfrm>
          <a:prstGeom prst="rect">
            <a:avLst/>
          </a:prstGeom>
          <a:noFill/>
          <a:ln>
            <a:noFill/>
          </a:ln>
        </p:spPr>
      </p:pic>
      <p:pic>
        <p:nvPicPr>
          <p:cNvPr id="209" name="Shape 209"/>
          <p:cNvPicPr preferRelativeResize="0"/>
          <p:nvPr/>
        </p:nvPicPr>
        <p:blipFill>
          <a:blip r:embed="rId6">
            <a:alphaModFix/>
          </a:blip>
          <a:stretch>
            <a:fillRect/>
          </a:stretch>
        </p:blipFill>
        <p:spPr>
          <a:xfrm>
            <a:off x="6809425" y="1510200"/>
            <a:ext cx="1738986" cy="2350500"/>
          </a:xfrm>
          <a:prstGeom prst="rect">
            <a:avLst/>
          </a:prstGeom>
          <a:noFill/>
          <a:ln>
            <a:noFill/>
          </a:ln>
        </p:spPr>
      </p:pic>
      <p:pic>
        <p:nvPicPr>
          <p:cNvPr id="8" name="Picture 7">
            <a:extLst>
              <a:ext uri="{FF2B5EF4-FFF2-40B4-BE49-F238E27FC236}">
                <a16:creationId xmlns:a16="http://schemas.microsoft.com/office/drawing/2014/main" id="{C2EA1FA9-8160-45D5-B551-7D551AA5D3C7}"/>
              </a:ext>
            </a:extLst>
          </p:cNvPr>
          <p:cNvPicPr>
            <a:picLocks noChangeAspect="1"/>
          </p:cNvPicPr>
          <p:nvPr/>
        </p:nvPicPr>
        <p:blipFill>
          <a:blip r:embed="rId7"/>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4"/>
                                        </p:tgtEl>
                                        <p:attrNameLst>
                                          <p:attrName>style.visibility</p:attrName>
                                        </p:attrNameLst>
                                      </p:cBhvr>
                                      <p:to>
                                        <p:strVal val="visible"/>
                                      </p:to>
                                    </p:set>
                                    <p:anim calcmode="lin" valueType="num">
                                      <p:cBhvr additive="base">
                                        <p:cTn id="7" dur="1000"/>
                                        <p:tgtEl>
                                          <p:spTgt spid="2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body" idx="1"/>
          </p:nvPr>
        </p:nvSpPr>
        <p:spPr>
          <a:xfrm>
            <a:off x="1297499" y="1064264"/>
            <a:ext cx="7173105" cy="4202930"/>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1400" dirty="0">
                <a:solidFill>
                  <a:srgbClr val="FFFFFF"/>
                </a:solidFill>
                <a:latin typeface="Times New Roman"/>
                <a:ea typeface="Times New Roman"/>
                <a:cs typeface="Times New Roman"/>
                <a:sym typeface="Times New Roman"/>
              </a:rPr>
              <a:t>We have conducted testing for our prototype in two phases:</a:t>
            </a:r>
            <a:endParaRPr sz="1400" dirty="0">
              <a:solidFill>
                <a:srgbClr val="FFFFFF"/>
              </a:solidFill>
              <a:latin typeface="Times New Roman"/>
              <a:ea typeface="Times New Roman"/>
              <a:cs typeface="Times New Roman"/>
              <a:sym typeface="Times New Roman"/>
            </a:endParaRPr>
          </a:p>
          <a:p>
            <a:pPr marL="0" lvl="0" indent="0" rtl="0">
              <a:lnSpc>
                <a:spcPct val="100000"/>
              </a:lnSpc>
              <a:spcBef>
                <a:spcPts val="0"/>
              </a:spcBef>
              <a:spcAft>
                <a:spcPts val="0"/>
              </a:spcAft>
              <a:buNone/>
            </a:pPr>
            <a:endParaRPr sz="1400" dirty="0">
              <a:solidFill>
                <a:srgbClr val="FFFFFF"/>
              </a:solidFill>
              <a:latin typeface="Times New Roman"/>
              <a:ea typeface="Times New Roman"/>
              <a:cs typeface="Times New Roman"/>
              <a:sym typeface="Times New Roman"/>
            </a:endParaRPr>
          </a:p>
          <a:p>
            <a:pPr marL="457200" lvl="0" indent="-304800" rtl="0">
              <a:lnSpc>
                <a:spcPct val="1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Unit Testing</a:t>
            </a:r>
            <a:endParaRPr sz="1400" dirty="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Tested each of the modules separately soon after the module code is developed and the corresponding circuit is completed.</a:t>
            </a:r>
            <a:endParaRPr sz="1400" dirty="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endParaRPr sz="1400" dirty="0">
              <a:solidFill>
                <a:srgbClr val="FFFFFF"/>
              </a:solidFill>
              <a:latin typeface="Times New Roman"/>
              <a:ea typeface="Times New Roman"/>
              <a:cs typeface="Times New Roman"/>
              <a:sym typeface="Times New Roman"/>
            </a:endParaRPr>
          </a:p>
          <a:p>
            <a:pPr marL="457200" lvl="0" indent="-304800" rtl="0">
              <a:lnSpc>
                <a:spcPct val="1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Integration Testing</a:t>
            </a:r>
            <a:endParaRPr sz="1400" dirty="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Once all modules are passed unit testing, we integrated code for two Metal Detector module and LCD Panel module with the corresponding integrated circuit and then conducted testing.</a:t>
            </a:r>
            <a:endParaRPr sz="1400" dirty="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Next we integrated Motion Detector module with the already above integrated modules along with the code and the circuit and finally conducted the integrated system testing.</a:t>
            </a:r>
            <a:endParaRPr sz="1400" dirty="0">
              <a:solidFill>
                <a:srgbClr val="FFFFFF"/>
              </a:solidFill>
              <a:latin typeface="Times New Roman"/>
              <a:ea typeface="Times New Roman"/>
              <a:cs typeface="Times New Roman"/>
              <a:sym typeface="Times New Roman"/>
            </a:endParaRPr>
          </a:p>
          <a:p>
            <a:pPr marL="914400" lvl="1" indent="-304800" rtl="0">
              <a:lnSpc>
                <a:spcPct val="1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Few of the Test Scenarios are as below:</a:t>
            </a:r>
            <a:endParaRPr sz="1400" dirty="0">
              <a:solidFill>
                <a:srgbClr val="FFFFFF"/>
              </a:solidFill>
              <a:latin typeface="Times New Roman"/>
              <a:ea typeface="Times New Roman"/>
              <a:cs typeface="Times New Roman"/>
              <a:sym typeface="Times New Roman"/>
            </a:endParaRPr>
          </a:p>
          <a:p>
            <a:pPr marL="1371600" lvl="2" indent="-304800" rtl="0">
              <a:lnSpc>
                <a:spcPct val="100000"/>
              </a:lnSpc>
              <a:spcBef>
                <a:spcPts val="0"/>
              </a:spcBef>
              <a:spcAft>
                <a:spcPts val="0"/>
              </a:spcAft>
              <a:buClr>
                <a:srgbClr val="FFFFFF"/>
              </a:buClr>
              <a:buSzPts val="1200"/>
              <a:buFont typeface="Times New Roman"/>
              <a:buChar char="■"/>
            </a:pPr>
            <a:r>
              <a:rPr lang="en" sz="1400" dirty="0">
                <a:latin typeface="Times New Roman"/>
                <a:ea typeface="Times New Roman"/>
                <a:cs typeface="Times New Roman"/>
                <a:sym typeface="Times New Roman"/>
              </a:rPr>
              <a:t>Placed a metal soda tin in front of the device and the trash lid did not open with the message ‘Please Recycle’ on the LCD display panel.</a:t>
            </a:r>
            <a:endParaRPr sz="1400" dirty="0">
              <a:latin typeface="Times New Roman"/>
              <a:ea typeface="Times New Roman"/>
              <a:cs typeface="Times New Roman"/>
              <a:sym typeface="Times New Roman"/>
            </a:endParaRPr>
          </a:p>
          <a:p>
            <a:pPr marL="1371600" lvl="2" indent="-304800" rtl="0">
              <a:lnSpc>
                <a:spcPct val="100000"/>
              </a:lnSpc>
              <a:spcBef>
                <a:spcPts val="0"/>
              </a:spcBef>
              <a:spcAft>
                <a:spcPts val="0"/>
              </a:spcAft>
              <a:buSzPts val="1200"/>
              <a:buFont typeface="Times New Roman"/>
              <a:buChar char="■"/>
            </a:pPr>
            <a:r>
              <a:rPr lang="en" sz="1400" dirty="0">
                <a:latin typeface="Times New Roman"/>
                <a:ea typeface="Times New Roman"/>
                <a:cs typeface="Times New Roman"/>
                <a:sym typeface="Times New Roman"/>
              </a:rPr>
              <a:t>Placed a non-metal soda tin</a:t>
            </a:r>
            <a:r>
              <a:rPr lang="en" sz="1400" dirty="0">
                <a:solidFill>
                  <a:srgbClr val="FFFFFF"/>
                </a:solidFill>
                <a:latin typeface="Times New Roman"/>
                <a:ea typeface="Times New Roman"/>
                <a:cs typeface="Times New Roman"/>
                <a:sym typeface="Times New Roman"/>
              </a:rPr>
              <a:t> in front of the device and the trash can lid was opened. No prompting to recycle with the text message on LCD display panel</a:t>
            </a:r>
            <a:endParaRPr sz="1400" dirty="0">
              <a:solidFill>
                <a:srgbClr val="FFFFFF"/>
              </a:solidFill>
              <a:latin typeface="Times New Roman"/>
              <a:ea typeface="Times New Roman"/>
              <a:cs typeface="Times New Roman"/>
              <a:sym typeface="Times New Roman"/>
            </a:endParaRPr>
          </a:p>
          <a:p>
            <a:pPr marL="0" lvl="0" indent="0">
              <a:spcBef>
                <a:spcPts val="0"/>
              </a:spcBef>
              <a:spcAft>
                <a:spcPts val="1600"/>
              </a:spcAft>
              <a:buNone/>
            </a:pPr>
            <a:endParaRPr sz="1400" dirty="0">
              <a:solidFill>
                <a:srgbClr val="FFFFFF"/>
              </a:solidFill>
            </a:endParaRPr>
          </a:p>
        </p:txBody>
      </p:sp>
      <p:sp>
        <p:nvSpPr>
          <p:cNvPr id="215" name="Shape 215"/>
          <p:cNvSpPr txBox="1">
            <a:spLocks noGrp="1"/>
          </p:cNvSpPr>
          <p:nvPr>
            <p:ph type="title"/>
          </p:nvPr>
        </p:nvSpPr>
        <p:spPr>
          <a:xfrm>
            <a:off x="956930" y="152745"/>
            <a:ext cx="7379470" cy="914100"/>
          </a:xfrm>
          <a:prstGeom prst="rect">
            <a:avLst/>
          </a:prstGeom>
        </p:spPr>
        <p:txBody>
          <a:bodyPr spcFirstLastPara="1" wrap="square" lIns="91425" tIns="91425" rIns="91425" bIns="91425" anchor="t" anchorCtr="0">
            <a:noAutofit/>
          </a:bodyPr>
          <a:lstStyle/>
          <a:p>
            <a:pPr marL="457200" lvl="0" indent="457200">
              <a:spcBef>
                <a:spcPts val="0"/>
              </a:spcBef>
              <a:spcAft>
                <a:spcPts val="0"/>
              </a:spcAft>
              <a:buNone/>
            </a:pPr>
            <a:r>
              <a:rPr lang="en" sz="3000" dirty="0">
                <a:latin typeface="Times New Roman"/>
                <a:ea typeface="Times New Roman"/>
                <a:cs typeface="Times New Roman"/>
                <a:sym typeface="Times New Roman"/>
              </a:rPr>
              <a:t>Testing approach and Results </a:t>
            </a:r>
            <a:endParaRPr sz="3000" dirty="0">
              <a:latin typeface="Times New Roman"/>
              <a:ea typeface="Times New Roman"/>
              <a:cs typeface="Times New Roman"/>
              <a:sym typeface="Times New Roman"/>
            </a:endParaRPr>
          </a:p>
        </p:txBody>
      </p:sp>
      <p:pic>
        <p:nvPicPr>
          <p:cNvPr id="5" name="Picture 4">
            <a:extLst>
              <a:ext uri="{FF2B5EF4-FFF2-40B4-BE49-F238E27FC236}">
                <a16:creationId xmlns:a16="http://schemas.microsoft.com/office/drawing/2014/main" id="{DB330C4E-48AA-4A70-B95E-381F40AEE005}"/>
              </a:ext>
            </a:extLst>
          </p:cNvPr>
          <p:cNvPicPr>
            <a:picLocks noChangeAspect="1"/>
          </p:cNvPicPr>
          <p:nvPr/>
        </p:nvPicPr>
        <p:blipFill>
          <a:blip r:embed="rId3"/>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5"/>
                                        </p:tgtEl>
                                        <p:attrNameLst>
                                          <p:attrName>style.visibility</p:attrName>
                                        </p:attrNameLst>
                                      </p:cBhvr>
                                      <p:to>
                                        <p:strVal val="visible"/>
                                      </p:to>
                                    </p:set>
                                    <p:anim calcmode="lin" valueType="num">
                                      <p:cBhvr additive="base">
                                        <p:cTn id="7" dur="1000"/>
                                        <p:tgtEl>
                                          <p:spTgt spid="21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14"/>
                                        </p:tgtEl>
                                        <p:attrNameLst>
                                          <p:attrName>style.visibility</p:attrName>
                                        </p:attrNameLst>
                                      </p:cBhvr>
                                      <p:to>
                                        <p:strVal val="visible"/>
                                      </p:to>
                                    </p:set>
                                    <p:anim calcmode="lin" valueType="num">
                                      <p:cBhvr additive="base">
                                        <p:cTn id="12" dur="1000"/>
                                        <p:tgtEl>
                                          <p:spTgt spid="21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5" name="Picture 4">
            <a:extLst>
              <a:ext uri="{FF2B5EF4-FFF2-40B4-BE49-F238E27FC236}">
                <a16:creationId xmlns:a16="http://schemas.microsoft.com/office/drawing/2014/main" id="{87DC8AD7-7C5E-4834-BA0E-315BC80F9BD0}"/>
              </a:ext>
            </a:extLst>
          </p:cNvPr>
          <p:cNvPicPr>
            <a:picLocks noChangeAspect="1"/>
          </p:cNvPicPr>
          <p:nvPr/>
        </p:nvPicPr>
        <p:blipFill>
          <a:blip r:embed="rId3"/>
          <a:stretch>
            <a:fillRect/>
          </a:stretch>
        </p:blipFill>
        <p:spPr>
          <a:xfrm>
            <a:off x="7116726" y="14176"/>
            <a:ext cx="2014088" cy="690545"/>
          </a:xfrm>
          <a:prstGeom prst="rect">
            <a:avLst/>
          </a:prstGeom>
        </p:spPr>
      </p:pic>
      <p:pic>
        <p:nvPicPr>
          <p:cNvPr id="6" name="Shape 337">
            <a:extLst>
              <a:ext uri="{FF2B5EF4-FFF2-40B4-BE49-F238E27FC236}">
                <a16:creationId xmlns:a16="http://schemas.microsoft.com/office/drawing/2014/main" id="{2F59DCE2-23FC-41D2-9981-492FEB6946B6}"/>
              </a:ext>
            </a:extLst>
          </p:cNvPr>
          <p:cNvPicPr preferRelativeResize="0"/>
          <p:nvPr/>
        </p:nvPicPr>
        <p:blipFill>
          <a:blip r:embed="rId4">
            <a:alphaModFix/>
          </a:blip>
          <a:stretch>
            <a:fillRect/>
          </a:stretch>
        </p:blipFill>
        <p:spPr>
          <a:xfrm>
            <a:off x="1371600" y="729975"/>
            <a:ext cx="6456350" cy="4330075"/>
          </a:xfrm>
          <a:prstGeom prst="rect">
            <a:avLst/>
          </a:prstGeom>
          <a:noFill/>
          <a:ln>
            <a:noFill/>
          </a:ln>
        </p:spPr>
      </p:pic>
      <p:sp>
        <p:nvSpPr>
          <p:cNvPr id="10" name="Shape 336">
            <a:extLst>
              <a:ext uri="{FF2B5EF4-FFF2-40B4-BE49-F238E27FC236}">
                <a16:creationId xmlns:a16="http://schemas.microsoft.com/office/drawing/2014/main" id="{7F9CF452-B7CE-411F-9FCB-7FAC8C111E9F}"/>
              </a:ext>
            </a:extLst>
          </p:cNvPr>
          <p:cNvSpPr txBox="1">
            <a:spLocks/>
          </p:cNvSpPr>
          <p:nvPr/>
        </p:nvSpPr>
        <p:spPr>
          <a:xfrm>
            <a:off x="1302327" y="40675"/>
            <a:ext cx="8066700" cy="73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marL="1828800" indent="457200"/>
            <a:r>
              <a:rPr lang="en-US" sz="3000" dirty="0">
                <a:latin typeface="Times New Roman"/>
                <a:ea typeface="Times New Roman"/>
                <a:cs typeface="Times New Roman"/>
                <a:sym typeface="Times New Roman"/>
              </a:rPr>
              <a:t>R</a:t>
            </a:r>
            <a:r>
              <a:rPr lang="en-US" sz="3000" baseline="30000" dirty="0">
                <a:latin typeface="Times New Roman"/>
                <a:ea typeface="Times New Roman"/>
                <a:cs typeface="Times New Roman"/>
                <a:sym typeface="Times New Roman"/>
              </a:rPr>
              <a:t>3</a:t>
            </a:r>
            <a:r>
              <a:rPr lang="en-US" sz="3000" dirty="0">
                <a:latin typeface="Times New Roman"/>
                <a:ea typeface="Times New Roman"/>
                <a:cs typeface="Times New Roman"/>
                <a:sym typeface="Times New Roman"/>
              </a:rPr>
              <a:t> Efficiency</a:t>
            </a:r>
            <a:endParaRPr lang="en-US" sz="3000" dirty="0">
              <a:solidFill>
                <a:srgbClr val="FFFFFF"/>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1013792" y="214481"/>
            <a:ext cx="80703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3000" dirty="0">
                <a:latin typeface="Times New Roman"/>
                <a:ea typeface="Times New Roman"/>
                <a:cs typeface="Times New Roman"/>
                <a:sym typeface="Times New Roman"/>
              </a:rPr>
              <a:t>Test Data and Graphs for </a:t>
            </a:r>
            <a:r>
              <a:rPr lang="en" sz="3000" dirty="0">
                <a:solidFill>
                  <a:srgbClr val="FFFFFF"/>
                </a:solidFill>
                <a:latin typeface="Times New Roman"/>
                <a:ea typeface="Times New Roman"/>
                <a:cs typeface="Times New Roman"/>
                <a:sym typeface="Times New Roman"/>
              </a:rPr>
              <a:t>Non-Metal</a:t>
            </a:r>
            <a:endParaRPr dirty="0"/>
          </a:p>
        </p:txBody>
      </p:sp>
      <p:pic>
        <p:nvPicPr>
          <p:cNvPr id="229" name="Shape 229"/>
          <p:cNvPicPr preferRelativeResize="0"/>
          <p:nvPr/>
        </p:nvPicPr>
        <p:blipFill>
          <a:blip r:embed="rId3">
            <a:alphaModFix/>
          </a:blip>
          <a:stretch>
            <a:fillRect/>
          </a:stretch>
        </p:blipFill>
        <p:spPr>
          <a:xfrm>
            <a:off x="4503775" y="3412975"/>
            <a:ext cx="4580317" cy="1641501"/>
          </a:xfrm>
          <a:prstGeom prst="rect">
            <a:avLst/>
          </a:prstGeom>
          <a:noFill/>
          <a:ln>
            <a:noFill/>
          </a:ln>
        </p:spPr>
      </p:pic>
      <p:pic>
        <p:nvPicPr>
          <p:cNvPr id="230" name="Shape 230"/>
          <p:cNvPicPr preferRelativeResize="0"/>
          <p:nvPr/>
        </p:nvPicPr>
        <p:blipFill>
          <a:blip r:embed="rId4">
            <a:alphaModFix/>
          </a:blip>
          <a:stretch>
            <a:fillRect/>
          </a:stretch>
        </p:blipFill>
        <p:spPr>
          <a:xfrm>
            <a:off x="152400" y="1460250"/>
            <a:ext cx="5105932" cy="1736950"/>
          </a:xfrm>
          <a:prstGeom prst="rect">
            <a:avLst/>
          </a:prstGeom>
          <a:noFill/>
          <a:ln>
            <a:noFill/>
          </a:ln>
        </p:spPr>
      </p:pic>
      <p:pic>
        <p:nvPicPr>
          <p:cNvPr id="5" name="Picture 4">
            <a:extLst>
              <a:ext uri="{FF2B5EF4-FFF2-40B4-BE49-F238E27FC236}">
                <a16:creationId xmlns:a16="http://schemas.microsoft.com/office/drawing/2014/main" id="{F15B528B-C948-4C56-BA1B-2EBB40094436}"/>
              </a:ext>
            </a:extLst>
          </p:cNvPr>
          <p:cNvPicPr>
            <a:picLocks noChangeAspect="1"/>
          </p:cNvPicPr>
          <p:nvPr/>
        </p:nvPicPr>
        <p:blipFill>
          <a:blip r:embed="rId5"/>
          <a:stretch>
            <a:fillRect/>
          </a:stretch>
        </p:blipFill>
        <p:spPr>
          <a:xfrm>
            <a:off x="6795381" y="14176"/>
            <a:ext cx="2335433" cy="8007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1077275" y="193075"/>
            <a:ext cx="80667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3000" dirty="0">
                <a:latin typeface="Times New Roman"/>
                <a:ea typeface="Times New Roman"/>
                <a:cs typeface="Times New Roman"/>
                <a:sym typeface="Times New Roman"/>
              </a:rPr>
              <a:t>    Test Data and Graphs for </a:t>
            </a:r>
            <a:r>
              <a:rPr lang="en" sz="3000" dirty="0">
                <a:solidFill>
                  <a:srgbClr val="FFFFFF"/>
                </a:solidFill>
                <a:latin typeface="Times New Roman"/>
                <a:ea typeface="Times New Roman"/>
                <a:cs typeface="Times New Roman"/>
                <a:sym typeface="Times New Roman"/>
              </a:rPr>
              <a:t>Metal</a:t>
            </a:r>
            <a:endParaRPr sz="3000" dirty="0">
              <a:solidFill>
                <a:srgbClr val="FFFFFF"/>
              </a:solidFill>
              <a:latin typeface="Times New Roman"/>
              <a:ea typeface="Times New Roman"/>
              <a:cs typeface="Times New Roman"/>
              <a:sym typeface="Times New Roman"/>
            </a:endParaRPr>
          </a:p>
        </p:txBody>
      </p:sp>
      <p:pic>
        <p:nvPicPr>
          <p:cNvPr id="236" name="Shape 236"/>
          <p:cNvPicPr preferRelativeResize="0"/>
          <p:nvPr/>
        </p:nvPicPr>
        <p:blipFill>
          <a:blip r:embed="rId3">
            <a:alphaModFix/>
          </a:blip>
          <a:stretch>
            <a:fillRect/>
          </a:stretch>
        </p:blipFill>
        <p:spPr>
          <a:xfrm>
            <a:off x="4435875" y="2633550"/>
            <a:ext cx="4577700" cy="2455025"/>
          </a:xfrm>
          <a:prstGeom prst="rect">
            <a:avLst/>
          </a:prstGeom>
          <a:noFill/>
          <a:ln>
            <a:noFill/>
          </a:ln>
        </p:spPr>
      </p:pic>
      <p:pic>
        <p:nvPicPr>
          <p:cNvPr id="237" name="Shape 237"/>
          <p:cNvPicPr preferRelativeResize="0"/>
          <p:nvPr/>
        </p:nvPicPr>
        <p:blipFill>
          <a:blip r:embed="rId4">
            <a:alphaModFix/>
          </a:blip>
          <a:stretch>
            <a:fillRect/>
          </a:stretch>
        </p:blipFill>
        <p:spPr>
          <a:xfrm>
            <a:off x="111125" y="1342562"/>
            <a:ext cx="5241335" cy="1256275"/>
          </a:xfrm>
          <a:prstGeom prst="rect">
            <a:avLst/>
          </a:prstGeom>
          <a:noFill/>
          <a:ln>
            <a:noFill/>
          </a:ln>
        </p:spPr>
      </p:pic>
      <p:pic>
        <p:nvPicPr>
          <p:cNvPr id="5" name="Picture 4">
            <a:extLst>
              <a:ext uri="{FF2B5EF4-FFF2-40B4-BE49-F238E27FC236}">
                <a16:creationId xmlns:a16="http://schemas.microsoft.com/office/drawing/2014/main" id="{541AAB48-E5FA-4EEF-A36C-DB2D31684A35}"/>
              </a:ext>
            </a:extLst>
          </p:cNvPr>
          <p:cNvPicPr>
            <a:picLocks noChangeAspect="1"/>
          </p:cNvPicPr>
          <p:nvPr/>
        </p:nvPicPr>
        <p:blipFill>
          <a:blip r:embed="rId5"/>
          <a:stretch>
            <a:fillRect/>
          </a:stretch>
        </p:blipFill>
        <p:spPr>
          <a:xfrm>
            <a:off x="6795381" y="14176"/>
            <a:ext cx="2335433" cy="80072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xfrm>
            <a:off x="1287900" y="217646"/>
            <a:ext cx="5583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dirty="0">
                <a:latin typeface="Times New Roman"/>
                <a:ea typeface="Times New Roman"/>
                <a:cs typeface="Times New Roman"/>
                <a:sym typeface="Times New Roman"/>
              </a:rPr>
              <a:t>Conclusion</a:t>
            </a:r>
            <a:endParaRPr sz="3000" dirty="0">
              <a:latin typeface="Times New Roman"/>
              <a:ea typeface="Times New Roman"/>
              <a:cs typeface="Times New Roman"/>
              <a:sym typeface="Times New Roman"/>
            </a:endParaRPr>
          </a:p>
        </p:txBody>
      </p:sp>
      <p:sp>
        <p:nvSpPr>
          <p:cNvPr id="243" name="Shape 243"/>
          <p:cNvSpPr txBox="1">
            <a:spLocks noGrp="1"/>
          </p:cNvSpPr>
          <p:nvPr>
            <p:ph type="body" idx="1"/>
          </p:nvPr>
        </p:nvSpPr>
        <p:spPr>
          <a:xfrm>
            <a:off x="690925" y="861725"/>
            <a:ext cx="8127900" cy="4281600"/>
          </a:xfrm>
          <a:prstGeom prst="rect">
            <a:avLst/>
          </a:prstGeom>
        </p:spPr>
        <p:txBody>
          <a:bodyPr spcFirstLastPara="1" wrap="square" lIns="91425" tIns="91425" rIns="91425" bIns="91425" anchor="t" anchorCtr="0">
            <a:noAutofit/>
          </a:bodyPr>
          <a:lstStyle/>
          <a:p>
            <a:pPr marL="0" lvl="0" indent="457200" rtl="0">
              <a:lnSpc>
                <a:spcPct val="150000"/>
              </a:lnSpc>
              <a:spcBef>
                <a:spcPts val="0"/>
              </a:spcBef>
              <a:spcAft>
                <a:spcPts val="0"/>
              </a:spcAft>
              <a:buNone/>
            </a:pPr>
            <a:r>
              <a:rPr lang="en" sz="1400" dirty="0">
                <a:solidFill>
                  <a:srgbClr val="FFFFFF"/>
                </a:solidFill>
                <a:latin typeface="Times New Roman"/>
                <a:ea typeface="Times New Roman"/>
                <a:cs typeface="Times New Roman"/>
                <a:sym typeface="Times New Roman"/>
              </a:rPr>
              <a:t>The device has foundational framework that can be extendable and currently has following </a:t>
            </a:r>
            <a:endParaRPr sz="1400" dirty="0">
              <a:solidFill>
                <a:srgbClr val="FFFFFF"/>
              </a:solidFill>
              <a:latin typeface="Times New Roman"/>
              <a:ea typeface="Times New Roman"/>
              <a:cs typeface="Times New Roman"/>
              <a:sym typeface="Times New Roman"/>
            </a:endParaRPr>
          </a:p>
          <a:p>
            <a:pPr marL="0" lvl="0" indent="0" rtl="0">
              <a:lnSpc>
                <a:spcPct val="150000"/>
              </a:lnSpc>
              <a:spcBef>
                <a:spcPts val="300"/>
              </a:spcBef>
              <a:spcAft>
                <a:spcPts val="0"/>
              </a:spcAft>
              <a:buNone/>
            </a:pPr>
            <a:r>
              <a:rPr lang="en" sz="1400" b="1" dirty="0">
                <a:solidFill>
                  <a:srgbClr val="FFFFFF"/>
                </a:solidFill>
                <a:latin typeface="Times New Roman"/>
                <a:ea typeface="Times New Roman"/>
                <a:cs typeface="Times New Roman"/>
                <a:sym typeface="Times New Roman"/>
              </a:rPr>
              <a:t>key features:</a:t>
            </a:r>
            <a:endParaRPr sz="1400" b="1" dirty="0">
              <a:solidFill>
                <a:srgbClr val="FFFFFF"/>
              </a:solidFill>
              <a:latin typeface="Times New Roman"/>
              <a:ea typeface="Times New Roman"/>
              <a:cs typeface="Times New Roman"/>
              <a:sym typeface="Times New Roman"/>
            </a:endParaRPr>
          </a:p>
          <a:p>
            <a:pPr marL="457200" lvl="0" indent="-304800" rtl="0">
              <a:lnSpc>
                <a:spcPct val="150000"/>
              </a:lnSpc>
              <a:spcBef>
                <a:spcPts val="30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Uniqueness of the product to deliver various capabilities like metal detection, LCD display, buzzer prompting and auto lid open/close functionality.</a:t>
            </a:r>
            <a:endParaRPr sz="1400" dirty="0">
              <a:solidFill>
                <a:srgbClr val="FFFFFF"/>
              </a:solidFill>
              <a:latin typeface="Times New Roman"/>
              <a:ea typeface="Times New Roman"/>
              <a:cs typeface="Times New Roman"/>
              <a:sym typeface="Times New Roman"/>
            </a:endParaRPr>
          </a:p>
          <a:p>
            <a:pPr marL="457200" lvl="0" indent="-304800" rtl="0">
              <a:lnSpc>
                <a:spcPct val="15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Improves the efficiency of recyclable items identification.</a:t>
            </a:r>
            <a:endParaRPr sz="1400" dirty="0">
              <a:solidFill>
                <a:srgbClr val="FFFFFF"/>
              </a:solidFill>
              <a:latin typeface="Times New Roman"/>
              <a:ea typeface="Times New Roman"/>
              <a:cs typeface="Times New Roman"/>
              <a:sym typeface="Times New Roman"/>
            </a:endParaRPr>
          </a:p>
          <a:p>
            <a:pPr marL="457200" lvl="0" indent="-304800" rtl="0">
              <a:lnSpc>
                <a:spcPct val="15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The product has foundational framework with focused capabilities but has potential to be fully extendable to meet broader diversified needs.</a:t>
            </a:r>
            <a:r>
              <a:rPr lang="en" sz="1400" b="1" dirty="0">
                <a:solidFill>
                  <a:srgbClr val="FFFFFF"/>
                </a:solidFill>
                <a:latin typeface="Times New Roman"/>
                <a:ea typeface="Times New Roman"/>
                <a:cs typeface="Times New Roman"/>
                <a:sym typeface="Times New Roman"/>
              </a:rPr>
              <a:t> </a:t>
            </a:r>
            <a:endParaRPr sz="1400" b="1" dirty="0">
              <a:solidFill>
                <a:srgbClr val="FFFFFF"/>
              </a:solidFill>
              <a:latin typeface="Times New Roman"/>
              <a:ea typeface="Times New Roman"/>
              <a:cs typeface="Times New Roman"/>
              <a:sym typeface="Times New Roman"/>
            </a:endParaRPr>
          </a:p>
          <a:p>
            <a:pPr marL="0" lvl="0" indent="0" rtl="0">
              <a:lnSpc>
                <a:spcPct val="150000"/>
              </a:lnSpc>
              <a:spcBef>
                <a:spcPts val="300"/>
              </a:spcBef>
              <a:spcAft>
                <a:spcPts val="0"/>
              </a:spcAft>
              <a:buNone/>
            </a:pPr>
            <a:r>
              <a:rPr lang="en" sz="1400" b="1" dirty="0">
                <a:solidFill>
                  <a:srgbClr val="FFFFFF"/>
                </a:solidFill>
                <a:latin typeface="Times New Roman"/>
                <a:ea typeface="Times New Roman"/>
                <a:cs typeface="Times New Roman"/>
                <a:sym typeface="Times New Roman"/>
              </a:rPr>
              <a:t>Limitations: </a:t>
            </a:r>
            <a:r>
              <a:rPr lang="en" sz="1400" dirty="0">
                <a:latin typeface="Times New Roman"/>
                <a:ea typeface="Times New Roman"/>
                <a:cs typeface="Times New Roman"/>
                <a:sym typeface="Times New Roman"/>
              </a:rPr>
              <a:t>Metal detection only, individual loading of the items in  trash bin, inductive proximity sensor range is low</a:t>
            </a:r>
            <a:endParaRPr sz="1400" b="1" dirty="0">
              <a:solidFill>
                <a:srgbClr val="FFFFFF"/>
              </a:solidFill>
              <a:latin typeface="Times New Roman"/>
              <a:ea typeface="Times New Roman"/>
              <a:cs typeface="Times New Roman"/>
              <a:sym typeface="Times New Roman"/>
            </a:endParaRPr>
          </a:p>
          <a:p>
            <a:pPr marL="0" lvl="0" indent="0" rtl="0">
              <a:lnSpc>
                <a:spcPct val="150000"/>
              </a:lnSpc>
              <a:spcBef>
                <a:spcPts val="300"/>
              </a:spcBef>
              <a:spcAft>
                <a:spcPts val="0"/>
              </a:spcAft>
              <a:buClr>
                <a:srgbClr val="000000"/>
              </a:buClr>
              <a:buSzPts val="1100"/>
              <a:buFont typeface="Arial"/>
              <a:buNone/>
            </a:pPr>
            <a:r>
              <a:rPr lang="en" sz="1400" dirty="0">
                <a:solidFill>
                  <a:srgbClr val="FFFFFF"/>
                </a:solidFill>
                <a:latin typeface="Times New Roman"/>
                <a:ea typeface="Times New Roman"/>
                <a:cs typeface="Times New Roman"/>
                <a:sym typeface="Times New Roman"/>
              </a:rPr>
              <a:t>In </a:t>
            </a:r>
            <a:r>
              <a:rPr lang="en" sz="1400" b="1" dirty="0">
                <a:solidFill>
                  <a:srgbClr val="FFFFFF"/>
                </a:solidFill>
                <a:latin typeface="Times New Roman"/>
                <a:ea typeface="Times New Roman"/>
                <a:cs typeface="Times New Roman"/>
                <a:sym typeface="Times New Roman"/>
              </a:rPr>
              <a:t>summary </a:t>
            </a:r>
            <a:r>
              <a:rPr lang="en" sz="1400" dirty="0">
                <a:solidFill>
                  <a:srgbClr val="FFFFFF"/>
                </a:solidFill>
                <a:latin typeface="Times New Roman"/>
                <a:ea typeface="Times New Roman"/>
                <a:cs typeface="Times New Roman"/>
                <a:sym typeface="Times New Roman"/>
              </a:rPr>
              <a:t>the  device minimizes intermixing of recyclable items with trash in turn helps</a:t>
            </a:r>
            <a:endParaRPr sz="1400" dirty="0">
              <a:solidFill>
                <a:srgbClr val="FFFFFF"/>
              </a:solidFill>
              <a:latin typeface="Times New Roman"/>
              <a:ea typeface="Times New Roman"/>
              <a:cs typeface="Times New Roman"/>
              <a:sym typeface="Times New Roman"/>
            </a:endParaRPr>
          </a:p>
          <a:p>
            <a:pPr marL="914400" lvl="1" indent="-304800" rtl="0">
              <a:lnSpc>
                <a:spcPct val="150000"/>
              </a:lnSpc>
              <a:spcBef>
                <a:spcPts val="30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Reduction of  chemical toxic gases generation  from Landfills  </a:t>
            </a:r>
            <a:endParaRPr sz="1400" dirty="0">
              <a:solidFill>
                <a:srgbClr val="FFFFFF"/>
              </a:solidFill>
              <a:latin typeface="Times New Roman"/>
              <a:ea typeface="Times New Roman"/>
              <a:cs typeface="Times New Roman"/>
              <a:sym typeface="Times New Roman"/>
            </a:endParaRPr>
          </a:p>
          <a:p>
            <a:pPr marL="914400" lvl="1" indent="-304800" rtl="0">
              <a:lnSpc>
                <a:spcPct val="15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Increased Opportunity on recycling and saves energy</a:t>
            </a:r>
            <a:endParaRPr sz="1400" dirty="0">
              <a:solidFill>
                <a:srgbClr val="FFFFFF"/>
              </a:solidFill>
            </a:endParaRPr>
          </a:p>
        </p:txBody>
      </p:sp>
      <p:pic>
        <p:nvPicPr>
          <p:cNvPr id="244" name="Shape 244"/>
          <p:cNvPicPr preferRelativeResize="0"/>
          <p:nvPr/>
        </p:nvPicPr>
        <p:blipFill>
          <a:blip r:embed="rId3">
            <a:alphaModFix/>
          </a:blip>
          <a:stretch>
            <a:fillRect/>
          </a:stretch>
        </p:blipFill>
        <p:spPr>
          <a:xfrm>
            <a:off x="6809425" y="0"/>
            <a:ext cx="2334576" cy="799425"/>
          </a:xfrm>
          <a:prstGeom prst="rect">
            <a:avLst/>
          </a:prstGeom>
          <a:noFill/>
          <a:ln>
            <a:noFill/>
          </a:ln>
        </p:spPr>
      </p:pic>
      <p:pic>
        <p:nvPicPr>
          <p:cNvPr id="6" name="Picture 5">
            <a:extLst>
              <a:ext uri="{FF2B5EF4-FFF2-40B4-BE49-F238E27FC236}">
                <a16:creationId xmlns:a16="http://schemas.microsoft.com/office/drawing/2014/main" id="{B55092E0-F01C-406C-9509-A5BE6813CE77}"/>
              </a:ext>
            </a:extLst>
          </p:cNvPr>
          <p:cNvPicPr>
            <a:picLocks noChangeAspect="1"/>
          </p:cNvPicPr>
          <p:nvPr/>
        </p:nvPicPr>
        <p:blipFill>
          <a:blip r:embed="rId4"/>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2"/>
                                        </p:tgtEl>
                                        <p:attrNameLst>
                                          <p:attrName>style.visibility</p:attrName>
                                        </p:attrNameLst>
                                      </p:cBhvr>
                                      <p:to>
                                        <p:strVal val="visible"/>
                                      </p:to>
                                    </p:set>
                                    <p:anim calcmode="lin" valueType="num">
                                      <p:cBhvr additive="base">
                                        <p:cTn id="7" dur="1000"/>
                                        <p:tgtEl>
                                          <p:spTgt spid="24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43"/>
                                        </p:tgtEl>
                                        <p:attrNameLst>
                                          <p:attrName>style.visibility</p:attrName>
                                        </p:attrNameLst>
                                      </p:cBhvr>
                                      <p:to>
                                        <p:strVal val="visible"/>
                                      </p:to>
                                    </p:set>
                                    <p:anim calcmode="lin" valueType="num">
                                      <p:cBhvr additive="base">
                                        <p:cTn id="12" dur="1000"/>
                                        <p:tgtEl>
                                          <p:spTgt spid="24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Shape 250"/>
          <p:cNvSpPr txBox="1">
            <a:spLocks noGrp="1"/>
          </p:cNvSpPr>
          <p:nvPr>
            <p:ph type="title"/>
          </p:nvPr>
        </p:nvSpPr>
        <p:spPr>
          <a:xfrm>
            <a:off x="1304588" y="202361"/>
            <a:ext cx="5583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latin typeface="Times New Roman"/>
                <a:ea typeface="Times New Roman"/>
                <a:cs typeface="Times New Roman"/>
                <a:sym typeface="Times New Roman"/>
              </a:rPr>
              <a:t>Next Steps / Recommendations</a:t>
            </a:r>
            <a:endParaRPr sz="3000" dirty="0">
              <a:latin typeface="Times New Roman"/>
              <a:ea typeface="Times New Roman"/>
              <a:cs typeface="Times New Roman"/>
              <a:sym typeface="Times New Roman"/>
            </a:endParaRPr>
          </a:p>
        </p:txBody>
      </p:sp>
      <p:pic>
        <p:nvPicPr>
          <p:cNvPr id="251" name="Shape 251"/>
          <p:cNvPicPr preferRelativeResize="0"/>
          <p:nvPr/>
        </p:nvPicPr>
        <p:blipFill>
          <a:blip r:embed="rId3">
            <a:alphaModFix/>
          </a:blip>
          <a:stretch>
            <a:fillRect/>
          </a:stretch>
        </p:blipFill>
        <p:spPr>
          <a:xfrm>
            <a:off x="6809425" y="0"/>
            <a:ext cx="2334576" cy="799425"/>
          </a:xfrm>
          <a:prstGeom prst="rect">
            <a:avLst/>
          </a:prstGeom>
          <a:noFill/>
          <a:ln>
            <a:noFill/>
          </a:ln>
        </p:spPr>
      </p:pic>
      <p:sp>
        <p:nvSpPr>
          <p:cNvPr id="252" name="Shape 252"/>
          <p:cNvSpPr txBox="1"/>
          <p:nvPr/>
        </p:nvSpPr>
        <p:spPr>
          <a:xfrm>
            <a:off x="1035225" y="1547900"/>
            <a:ext cx="7802700" cy="2667300"/>
          </a:xfrm>
          <a:prstGeom prst="rect">
            <a:avLst/>
          </a:prstGeom>
          <a:noFill/>
          <a:ln>
            <a:noFill/>
          </a:ln>
        </p:spPr>
        <p:txBody>
          <a:bodyPr spcFirstLastPara="1" wrap="square" lIns="91425" tIns="91425" rIns="91425" bIns="91425" anchor="t" anchorCtr="0">
            <a:noAutofit/>
          </a:bodyPr>
          <a:lstStyle/>
          <a:p>
            <a:pPr lvl="0"/>
            <a:r>
              <a:rPr lang="en-US" dirty="0">
                <a:solidFill>
                  <a:schemeClr val="bg1"/>
                </a:solidFill>
                <a:latin typeface="Times New Roman"/>
                <a:ea typeface="Times New Roman"/>
                <a:cs typeface="Times New Roman"/>
                <a:sym typeface="Times New Roman"/>
              </a:rPr>
              <a:t>Enabling below capabilities are been considered for future enhancements for multi iteration releases for full blown product</a:t>
            </a:r>
          </a:p>
          <a:p>
            <a:pPr marL="457200" lvl="0" indent="-317500">
              <a:lnSpc>
                <a:spcPct val="150000"/>
              </a:lnSpc>
              <a:spcBef>
                <a:spcPts val="1600"/>
              </a:spcBef>
              <a:buSzPts val="1400"/>
              <a:buFont typeface="Times New Roman"/>
              <a:buChar char="➢"/>
            </a:pPr>
            <a:r>
              <a:rPr lang="en-US" dirty="0">
                <a:solidFill>
                  <a:schemeClr val="bg1"/>
                </a:solidFill>
                <a:latin typeface="Times New Roman"/>
                <a:ea typeface="Times New Roman"/>
                <a:cs typeface="Times New Roman"/>
                <a:sym typeface="Times New Roman"/>
              </a:rPr>
              <a:t>Plastic, cardboard, paper and glass detectors are additional capabilities</a:t>
            </a:r>
          </a:p>
          <a:p>
            <a:pPr marL="457200" lvl="0" indent="-317500">
              <a:lnSpc>
                <a:spcPct val="150000"/>
              </a:lnSpc>
              <a:buSzPts val="1400"/>
              <a:buFont typeface="Times New Roman"/>
              <a:buChar char="➢"/>
            </a:pPr>
            <a:r>
              <a:rPr lang="en-US" dirty="0">
                <a:solidFill>
                  <a:schemeClr val="bg1"/>
                </a:solidFill>
                <a:latin typeface="Times New Roman"/>
                <a:ea typeface="Times New Roman"/>
                <a:cs typeface="Times New Roman"/>
                <a:sym typeface="Times New Roman"/>
              </a:rPr>
              <a:t>Monthly repots as notifications to user’s phone with data and reports on how much they have recycled</a:t>
            </a:r>
          </a:p>
          <a:p>
            <a:pPr marL="457200" lvl="0" indent="-317500">
              <a:lnSpc>
                <a:spcPct val="150000"/>
              </a:lnSpc>
              <a:buSzPts val="1400"/>
              <a:buFont typeface="Times New Roman"/>
              <a:buChar char="➢"/>
            </a:pPr>
            <a:r>
              <a:rPr lang="en-US" dirty="0">
                <a:solidFill>
                  <a:schemeClr val="bg1"/>
                </a:solidFill>
                <a:latin typeface="Times New Roman"/>
                <a:ea typeface="Times New Roman"/>
                <a:cs typeface="Times New Roman"/>
                <a:sym typeface="Times New Roman"/>
              </a:rPr>
              <a:t>Extend product capabilities from residential to commercial usage.</a:t>
            </a:r>
          </a:p>
          <a:p>
            <a:pPr marL="457200" lvl="0" indent="-317500">
              <a:lnSpc>
                <a:spcPct val="150000"/>
              </a:lnSpc>
              <a:buSzPts val="1400"/>
              <a:buFont typeface="Times New Roman"/>
              <a:buChar char="➢"/>
            </a:pPr>
            <a:r>
              <a:rPr lang="en-US" dirty="0">
                <a:solidFill>
                  <a:schemeClr val="bg1"/>
                </a:solidFill>
                <a:latin typeface="Times New Roman"/>
                <a:ea typeface="Times New Roman"/>
                <a:cs typeface="Times New Roman"/>
                <a:sym typeface="Times New Roman"/>
              </a:rPr>
              <a:t>Temperature sensor can be used to detect temperature over 80 degrees Fahrenheit  inside trash bin, to notify user with  a message on LCD - “Please Empty Trash Bin!”</a:t>
            </a:r>
          </a:p>
          <a:p>
            <a:pPr marL="0" lvl="0" indent="0" rtl="0">
              <a:lnSpc>
                <a:spcPct val="150000"/>
              </a:lnSpc>
              <a:spcBef>
                <a:spcPts val="1600"/>
              </a:spcBef>
              <a:spcAft>
                <a:spcPts val="300"/>
              </a:spcAft>
              <a:buNone/>
            </a:pPr>
            <a:endParaRPr dirty="0">
              <a:solidFill>
                <a:schemeClr val="bg1"/>
              </a:solidFill>
              <a:latin typeface="Times New Roman"/>
              <a:ea typeface="Times New Roman"/>
              <a:cs typeface="Times New Roman"/>
              <a:sym typeface="Times New Roman"/>
            </a:endParaRPr>
          </a:p>
        </p:txBody>
      </p:sp>
      <p:pic>
        <p:nvPicPr>
          <p:cNvPr id="5" name="Picture 4">
            <a:extLst>
              <a:ext uri="{FF2B5EF4-FFF2-40B4-BE49-F238E27FC236}">
                <a16:creationId xmlns:a16="http://schemas.microsoft.com/office/drawing/2014/main" id="{A6DB86CA-AAD0-423F-8E78-2C2A6AF58457}"/>
              </a:ext>
            </a:extLst>
          </p:cNvPr>
          <p:cNvPicPr>
            <a:picLocks noChangeAspect="1"/>
          </p:cNvPicPr>
          <p:nvPr/>
        </p:nvPicPr>
        <p:blipFill>
          <a:blip r:embed="rId4"/>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0"/>
                                        </p:tgtEl>
                                        <p:attrNameLst>
                                          <p:attrName>style.visibility</p:attrName>
                                        </p:attrNameLst>
                                      </p:cBhvr>
                                      <p:to>
                                        <p:strVal val="visible"/>
                                      </p:to>
                                    </p:set>
                                    <p:anim calcmode="lin" valueType="num">
                                      <p:cBhvr additive="base">
                                        <p:cTn id="7" dur="1000"/>
                                        <p:tgtEl>
                                          <p:spTgt spid="25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2"/>
                                        </p:tgtEl>
                                        <p:attrNameLst>
                                          <p:attrName>style.visibility</p:attrName>
                                        </p:attrNameLst>
                                      </p:cBhvr>
                                      <p:to>
                                        <p:strVal val="visible"/>
                                      </p:to>
                                    </p:set>
                                    <p:anim calcmode="lin" valueType="num">
                                      <p:cBhvr additive="base">
                                        <p:cTn id="12" dur="1000"/>
                                        <p:tgtEl>
                                          <p:spTgt spid="25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6"/>
        <p:cNvGrpSpPr/>
        <p:nvPr/>
      </p:nvGrpSpPr>
      <p:grpSpPr>
        <a:xfrm>
          <a:off x="0" y="0"/>
          <a:ext cx="0" cy="0"/>
          <a:chOff x="0" y="0"/>
          <a:chExt cx="0" cy="0"/>
        </a:xfrm>
      </p:grpSpPr>
      <p:sp>
        <p:nvSpPr>
          <p:cNvPr id="257" name="Shape 257"/>
          <p:cNvSpPr txBox="1">
            <a:spLocks noGrp="1"/>
          </p:cNvSpPr>
          <p:nvPr>
            <p:ph type="title"/>
          </p:nvPr>
        </p:nvSpPr>
        <p:spPr>
          <a:xfrm>
            <a:off x="2403719" y="168175"/>
            <a:ext cx="5045400" cy="914100"/>
          </a:xfrm>
          <a:prstGeom prst="rect">
            <a:avLst/>
          </a:prstGeom>
        </p:spPr>
        <p:txBody>
          <a:bodyPr spcFirstLastPara="1" wrap="square" lIns="91425" tIns="91425" rIns="91425" bIns="91425" anchor="t" anchorCtr="0">
            <a:noAutofit/>
          </a:bodyPr>
          <a:lstStyle/>
          <a:p>
            <a:pPr marL="0" lvl="0" indent="457200">
              <a:spcBef>
                <a:spcPts val="0"/>
              </a:spcBef>
              <a:spcAft>
                <a:spcPts val="0"/>
              </a:spcAft>
              <a:buNone/>
            </a:pPr>
            <a:r>
              <a:rPr lang="en" sz="3000" dirty="0">
                <a:latin typeface="Times New Roman"/>
                <a:ea typeface="Times New Roman"/>
                <a:cs typeface="Times New Roman"/>
                <a:sym typeface="Times New Roman"/>
              </a:rPr>
              <a:t>Any Questions?</a:t>
            </a:r>
            <a:endParaRPr sz="3000" dirty="0">
              <a:latin typeface="Times New Roman"/>
              <a:ea typeface="Times New Roman"/>
              <a:cs typeface="Times New Roman"/>
              <a:sym typeface="Times New Roman"/>
            </a:endParaRPr>
          </a:p>
        </p:txBody>
      </p:sp>
      <p:pic>
        <p:nvPicPr>
          <p:cNvPr id="258" name="Shape 258"/>
          <p:cNvPicPr preferRelativeResize="0"/>
          <p:nvPr/>
        </p:nvPicPr>
        <p:blipFill>
          <a:blip r:embed="rId3">
            <a:alphaModFix amt="93000"/>
          </a:blip>
          <a:stretch>
            <a:fillRect/>
          </a:stretch>
        </p:blipFill>
        <p:spPr>
          <a:xfrm>
            <a:off x="2282787" y="1298250"/>
            <a:ext cx="4578425" cy="3677075"/>
          </a:xfrm>
          <a:prstGeom prst="rect">
            <a:avLst/>
          </a:prstGeom>
          <a:noFill/>
          <a:ln>
            <a:noFill/>
          </a:ln>
          <a:effectLst>
            <a:outerShdw blurRad="100013" dist="19050" dir="5820000" algn="bl" rotWithShape="0">
              <a:srgbClr val="D9D9D9">
                <a:alpha val="58000"/>
              </a:srgbClr>
            </a:outerShdw>
          </a:effectLst>
        </p:spPr>
      </p:pic>
      <p:pic>
        <p:nvPicPr>
          <p:cNvPr id="5" name="Picture 4">
            <a:extLst>
              <a:ext uri="{FF2B5EF4-FFF2-40B4-BE49-F238E27FC236}">
                <a16:creationId xmlns:a16="http://schemas.microsoft.com/office/drawing/2014/main" id="{FD909824-124B-44BF-BBB4-BF4415531632}"/>
              </a:ext>
            </a:extLst>
          </p:cNvPr>
          <p:cNvPicPr>
            <a:picLocks noChangeAspect="1"/>
          </p:cNvPicPr>
          <p:nvPr/>
        </p:nvPicPr>
        <p:blipFill>
          <a:blip r:embed="rId4"/>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7"/>
                                        </p:tgtEl>
                                        <p:attrNameLst>
                                          <p:attrName>style.visibility</p:attrName>
                                        </p:attrNameLst>
                                      </p:cBhvr>
                                      <p:to>
                                        <p:strVal val="visible"/>
                                      </p:to>
                                    </p:set>
                                    <p:anim calcmode="lin" valueType="num">
                                      <p:cBhvr additive="base">
                                        <p:cTn id="7" dur="1000"/>
                                        <p:tgtEl>
                                          <p:spTgt spid="25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58"/>
                                        </p:tgtEl>
                                        <p:attrNameLst>
                                          <p:attrName>style.visibility</p:attrName>
                                        </p:attrNameLst>
                                      </p:cBhvr>
                                      <p:to>
                                        <p:strVal val="visible"/>
                                      </p:to>
                                    </p:set>
                                    <p:anim calcmode="lin" valueType="num">
                                      <p:cBhvr additive="base">
                                        <p:cTn id="12" dur="1000"/>
                                        <p:tgtEl>
                                          <p:spTgt spid="2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1052550" y="384125"/>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a:latin typeface="Times New Roman"/>
                <a:ea typeface="Times New Roman"/>
                <a:cs typeface="Times New Roman"/>
                <a:sym typeface="Times New Roman"/>
              </a:rPr>
              <a:t>Project Objective</a:t>
            </a:r>
            <a:endParaRPr sz="3000">
              <a:latin typeface="Times New Roman"/>
              <a:ea typeface="Times New Roman"/>
              <a:cs typeface="Times New Roman"/>
              <a:sym typeface="Times New Roman"/>
            </a:endParaRPr>
          </a:p>
        </p:txBody>
      </p:sp>
      <p:sp>
        <p:nvSpPr>
          <p:cNvPr id="142" name="Shape 142"/>
          <p:cNvSpPr txBox="1">
            <a:spLocks noGrp="1"/>
          </p:cNvSpPr>
          <p:nvPr>
            <p:ph type="body" idx="1"/>
          </p:nvPr>
        </p:nvSpPr>
        <p:spPr>
          <a:xfrm>
            <a:off x="1009250" y="1625450"/>
            <a:ext cx="7235700" cy="2696700"/>
          </a:xfrm>
          <a:prstGeom prst="rect">
            <a:avLst/>
          </a:prstGeom>
        </p:spPr>
        <p:txBody>
          <a:bodyPr spcFirstLastPara="1" wrap="square" lIns="91425" tIns="91425" rIns="91425" bIns="91425" anchor="t" anchorCtr="0">
            <a:noAutofit/>
          </a:bodyPr>
          <a:lstStyle/>
          <a:p>
            <a:pPr marL="0" lvl="0" indent="0" rtl="0">
              <a:lnSpc>
                <a:spcPct val="200000"/>
              </a:lnSpc>
              <a:spcBef>
                <a:spcPts val="0"/>
              </a:spcBef>
              <a:spcAft>
                <a:spcPts val="0"/>
              </a:spcAft>
              <a:buNone/>
            </a:pPr>
            <a:r>
              <a:rPr lang="en" sz="1400" b="1" u="sng" dirty="0">
                <a:latin typeface="Times New Roman"/>
                <a:ea typeface="Times New Roman"/>
                <a:cs typeface="Times New Roman"/>
                <a:sym typeface="Times New Roman"/>
              </a:rPr>
              <a:t>Core Objective </a:t>
            </a:r>
            <a:r>
              <a:rPr lang="en" sz="1400" b="1" dirty="0">
                <a:latin typeface="Times New Roman"/>
                <a:ea typeface="Times New Roman"/>
                <a:cs typeface="Times New Roman"/>
                <a:sym typeface="Times New Roman"/>
              </a:rPr>
              <a:t>:</a:t>
            </a:r>
            <a:r>
              <a:rPr lang="en" sz="1400" dirty="0">
                <a:latin typeface="Times New Roman"/>
                <a:ea typeface="Times New Roman"/>
                <a:cs typeface="Times New Roman"/>
                <a:sym typeface="Times New Roman"/>
              </a:rPr>
              <a:t> Develop a device  to efficiently identify recyclable items to  reduce landfill Recyclables  and minimize  environment   pollution. </a:t>
            </a:r>
            <a:endParaRPr sz="1400" dirty="0">
              <a:latin typeface="Times New Roman"/>
              <a:ea typeface="Times New Roman"/>
              <a:cs typeface="Times New Roman"/>
              <a:sym typeface="Times New Roman"/>
            </a:endParaRPr>
          </a:p>
          <a:p>
            <a:pPr marL="0" lvl="0" indent="0" rtl="0">
              <a:lnSpc>
                <a:spcPct val="200000"/>
              </a:lnSpc>
              <a:spcBef>
                <a:spcPts val="1600"/>
              </a:spcBef>
              <a:spcAft>
                <a:spcPts val="0"/>
              </a:spcAft>
              <a:buNone/>
            </a:pPr>
            <a:r>
              <a:rPr lang="en" sz="1400" b="1" u="sng" dirty="0">
                <a:latin typeface="Times New Roman"/>
                <a:ea typeface="Times New Roman"/>
                <a:cs typeface="Times New Roman"/>
                <a:sym typeface="Times New Roman"/>
              </a:rPr>
              <a:t>Problem statement</a:t>
            </a:r>
            <a:r>
              <a:rPr lang="en" sz="1400" b="1" dirty="0">
                <a:latin typeface="Times New Roman"/>
                <a:ea typeface="Times New Roman"/>
                <a:cs typeface="Times New Roman"/>
                <a:sym typeface="Times New Roman"/>
              </a:rPr>
              <a:t> :</a:t>
            </a:r>
            <a:r>
              <a:rPr lang="en" sz="1400" dirty="0">
                <a:latin typeface="Times New Roman"/>
                <a:ea typeface="Times New Roman"/>
                <a:cs typeface="Times New Roman"/>
                <a:sym typeface="Times New Roman"/>
              </a:rPr>
              <a:t> Currently lot of recyclable items are being thrown into the trash and being sent to landfills everyday,  this creates toxic chemicals that heat up the earth and contributes to global warming.Another issue with recyclable items in landfills is that they don’t biodegrade quickly. In fact, it takes an average plastic water bottle 500 years to completely biodegrade.                                                                                  </a:t>
            </a:r>
            <a:endParaRPr sz="1400" dirty="0">
              <a:latin typeface="Times New Roman"/>
              <a:ea typeface="Times New Roman"/>
              <a:cs typeface="Times New Roman"/>
              <a:sym typeface="Times New Roman"/>
            </a:endParaRPr>
          </a:p>
          <a:p>
            <a:pPr marL="0" lvl="0" indent="0">
              <a:spcBef>
                <a:spcPts val="1600"/>
              </a:spcBef>
              <a:spcAft>
                <a:spcPts val="1600"/>
              </a:spcAft>
              <a:buNone/>
            </a:pPr>
            <a:r>
              <a:rPr lang="en" sz="1400" dirty="0">
                <a:latin typeface="Times New Roman"/>
                <a:ea typeface="Times New Roman"/>
                <a:cs typeface="Times New Roman"/>
                <a:sym typeface="Times New Roman"/>
              </a:rPr>
              <a:t> </a:t>
            </a:r>
            <a:endParaRPr sz="1400" dirty="0">
              <a:latin typeface="Times New Roman"/>
              <a:ea typeface="Times New Roman"/>
              <a:cs typeface="Times New Roman"/>
              <a:sym typeface="Times New Roman"/>
            </a:endParaRPr>
          </a:p>
        </p:txBody>
      </p:sp>
      <p:pic>
        <p:nvPicPr>
          <p:cNvPr id="144" name="Shape 144"/>
          <p:cNvPicPr preferRelativeResize="0"/>
          <p:nvPr/>
        </p:nvPicPr>
        <p:blipFill>
          <a:blip r:embed="rId3">
            <a:alphaModFix/>
          </a:blip>
          <a:stretch>
            <a:fillRect/>
          </a:stretch>
        </p:blipFill>
        <p:spPr>
          <a:xfrm>
            <a:off x="7444725" y="3929725"/>
            <a:ext cx="1699274" cy="1213775"/>
          </a:xfrm>
          <a:prstGeom prst="rect">
            <a:avLst/>
          </a:prstGeom>
          <a:noFill/>
          <a:ln>
            <a:noFill/>
          </a:ln>
          <a:effectLst>
            <a:outerShdw blurRad="57150" dist="19050" dir="5400000" algn="bl" rotWithShape="0">
              <a:srgbClr val="000000">
                <a:alpha val="50000"/>
              </a:srgbClr>
            </a:outerShdw>
          </a:effectLst>
        </p:spPr>
      </p:pic>
      <p:pic>
        <p:nvPicPr>
          <p:cNvPr id="6" name="Picture 5">
            <a:extLst>
              <a:ext uri="{FF2B5EF4-FFF2-40B4-BE49-F238E27FC236}">
                <a16:creationId xmlns:a16="http://schemas.microsoft.com/office/drawing/2014/main" id="{130CEC30-D986-4F46-B9CD-1F1F916AB570}"/>
              </a:ext>
            </a:extLst>
          </p:cNvPr>
          <p:cNvPicPr>
            <a:picLocks noChangeAspect="1"/>
          </p:cNvPicPr>
          <p:nvPr/>
        </p:nvPicPr>
        <p:blipFill>
          <a:blip r:embed="rId4"/>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1"/>
                                        </p:tgtEl>
                                        <p:attrNameLst>
                                          <p:attrName>style.visibility</p:attrName>
                                        </p:attrNameLst>
                                      </p:cBhvr>
                                      <p:to>
                                        <p:strVal val="visible"/>
                                      </p:to>
                                    </p:set>
                                    <p:anim calcmode="lin" valueType="num">
                                      <p:cBhvr additive="base">
                                        <p:cTn id="7" dur="1000"/>
                                        <p:tgtEl>
                                          <p:spTgt spid="14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42"/>
                                        </p:tgtEl>
                                        <p:attrNameLst>
                                          <p:attrName>style.visibility</p:attrName>
                                        </p:attrNameLst>
                                      </p:cBhvr>
                                      <p:to>
                                        <p:strVal val="visible"/>
                                      </p:to>
                                    </p:set>
                                    <p:anim calcmode="lin" valueType="num">
                                      <p:cBhvr additive="base">
                                        <p:cTn id="12" dur="1000"/>
                                        <p:tgtEl>
                                          <p:spTgt spid="14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2066575" y="231725"/>
            <a:ext cx="52893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solidFill>
                  <a:srgbClr val="FFFFFF"/>
                </a:solidFill>
                <a:latin typeface="Times New Roman"/>
                <a:ea typeface="Times New Roman"/>
                <a:cs typeface="Times New Roman"/>
                <a:sym typeface="Times New Roman"/>
              </a:rPr>
              <a:t>About Our Client</a:t>
            </a:r>
            <a:endParaRPr sz="3000" dirty="0">
              <a:solidFill>
                <a:srgbClr val="FFFFFF"/>
              </a:solidFill>
              <a:latin typeface="Times New Roman"/>
              <a:ea typeface="Times New Roman"/>
              <a:cs typeface="Times New Roman"/>
              <a:sym typeface="Times New Roman"/>
            </a:endParaRPr>
          </a:p>
          <a:p>
            <a:pPr marL="457200" lvl="0" indent="-381000" algn="ctr">
              <a:spcBef>
                <a:spcPts val="0"/>
              </a:spcBef>
              <a:spcAft>
                <a:spcPts val="0"/>
              </a:spcAft>
              <a:buClr>
                <a:srgbClr val="FFFFFF"/>
              </a:buClr>
              <a:buSzPts val="2400"/>
              <a:buFont typeface="Times New Roman"/>
              <a:buChar char="-"/>
            </a:pPr>
            <a:r>
              <a:rPr lang="en" dirty="0">
                <a:solidFill>
                  <a:srgbClr val="FFFFFF"/>
                </a:solidFill>
                <a:latin typeface="Times New Roman"/>
                <a:ea typeface="Times New Roman"/>
                <a:cs typeface="Times New Roman"/>
                <a:sym typeface="Times New Roman"/>
              </a:rPr>
              <a:t>Gemma Evans</a:t>
            </a:r>
            <a:endParaRPr dirty="0">
              <a:solidFill>
                <a:srgbClr val="FFFFFF"/>
              </a:solidFill>
              <a:latin typeface="Times New Roman"/>
              <a:ea typeface="Times New Roman"/>
              <a:cs typeface="Times New Roman"/>
              <a:sym typeface="Times New Roman"/>
            </a:endParaRPr>
          </a:p>
        </p:txBody>
      </p:sp>
      <p:pic>
        <p:nvPicPr>
          <p:cNvPr id="150" name="Shape 150"/>
          <p:cNvPicPr preferRelativeResize="0"/>
          <p:nvPr/>
        </p:nvPicPr>
        <p:blipFill rotWithShape="1">
          <a:blip r:embed="rId3">
            <a:alphaModFix/>
          </a:blip>
          <a:srcRect/>
          <a:stretch/>
        </p:blipFill>
        <p:spPr>
          <a:xfrm>
            <a:off x="7391400" y="3505200"/>
            <a:ext cx="1761999" cy="1627050"/>
          </a:xfrm>
          <a:prstGeom prst="rect">
            <a:avLst/>
          </a:prstGeom>
          <a:noFill/>
          <a:ln>
            <a:noFill/>
          </a:ln>
        </p:spPr>
      </p:pic>
      <p:sp>
        <p:nvSpPr>
          <p:cNvPr id="152" name="Shape 152"/>
          <p:cNvSpPr txBox="1"/>
          <p:nvPr/>
        </p:nvSpPr>
        <p:spPr>
          <a:xfrm>
            <a:off x="5257800" y="4226875"/>
            <a:ext cx="2140500" cy="87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50" i="1">
                <a:solidFill>
                  <a:srgbClr val="FFFFFF"/>
                </a:solidFill>
              </a:rPr>
              <a:t>Accepting the award is Branch Manager, Susan Stonesifer (Middle).</a:t>
            </a:r>
            <a:endParaRPr sz="950" i="1">
              <a:solidFill>
                <a:srgbClr val="FFFFFF"/>
              </a:solidFill>
            </a:endParaRPr>
          </a:p>
          <a:p>
            <a:pPr marL="0" lvl="0" indent="0">
              <a:spcBef>
                <a:spcPts val="0"/>
              </a:spcBef>
              <a:spcAft>
                <a:spcPts val="0"/>
              </a:spcAft>
              <a:buNone/>
            </a:pPr>
            <a:r>
              <a:rPr lang="en" sz="950" i="1">
                <a:solidFill>
                  <a:srgbClr val="FFFFFF"/>
                </a:solidFill>
              </a:rPr>
              <a:t>Presented by MRN Vice President Gemma Evans and MRN Awards Chair, Bob Stumpf.</a:t>
            </a:r>
            <a:endParaRPr>
              <a:solidFill>
                <a:srgbClr val="FFFFFF"/>
              </a:solidFill>
            </a:endParaRPr>
          </a:p>
        </p:txBody>
      </p:sp>
      <p:sp>
        <p:nvSpPr>
          <p:cNvPr id="153" name="Shape 153"/>
          <p:cNvSpPr/>
          <p:nvPr/>
        </p:nvSpPr>
        <p:spPr>
          <a:xfrm>
            <a:off x="2582500" y="1368050"/>
            <a:ext cx="3926340" cy="2938572"/>
          </a:xfrm>
          <a:prstGeom prst="cloud">
            <a:avLst/>
          </a:prstGeom>
          <a:solidFill>
            <a:schemeClr val="accent5"/>
          </a:solidFill>
          <a:ln>
            <a:noFill/>
          </a:ln>
        </p:spPr>
        <p:txBody>
          <a:bodyPr spcFirstLastPara="1" wrap="square" lIns="91425" tIns="91425" rIns="91425" bIns="91425" anchor="ctr" anchorCtr="0">
            <a:noAutofit/>
          </a:bodyPr>
          <a:lstStyle/>
          <a:p>
            <a:pPr marL="0" marR="330200" lvl="0" indent="0" rtl="0">
              <a:lnSpc>
                <a:spcPct val="103846"/>
              </a:lnSpc>
              <a:spcBef>
                <a:spcPts val="0"/>
              </a:spcBef>
              <a:spcAft>
                <a:spcPts val="0"/>
              </a:spcAft>
              <a:buNone/>
            </a:pPr>
            <a:r>
              <a:rPr lang="en" sz="700">
                <a:solidFill>
                  <a:srgbClr val="FFFFFF"/>
                </a:solidFill>
                <a:latin typeface="Times New Roman"/>
                <a:ea typeface="Times New Roman"/>
                <a:cs typeface="Times New Roman"/>
                <a:sym typeface="Times New Roman"/>
              </a:rPr>
              <a:t>    </a:t>
            </a:r>
            <a:endParaRPr sz="1200">
              <a:solidFill>
                <a:srgbClr val="FFFFFF"/>
              </a:solidFill>
              <a:latin typeface="Times New Roman"/>
              <a:ea typeface="Times New Roman"/>
              <a:cs typeface="Times New Roman"/>
              <a:sym typeface="Times New Roman"/>
            </a:endParaRPr>
          </a:p>
          <a:p>
            <a:pPr marL="0" marR="330200" lvl="0" indent="0" rtl="0">
              <a:lnSpc>
                <a:spcPct val="103846"/>
              </a:lnSpc>
              <a:spcBef>
                <a:spcPts val="0"/>
              </a:spcBef>
              <a:spcAft>
                <a:spcPts val="0"/>
              </a:spcAft>
              <a:buNone/>
            </a:pPr>
            <a:r>
              <a:rPr lang="en" sz="1200" u="sng">
                <a:solidFill>
                  <a:srgbClr val="FFFFFF"/>
                </a:solidFill>
                <a:latin typeface="Times New Roman"/>
                <a:ea typeface="Times New Roman"/>
                <a:cs typeface="Times New Roman"/>
                <a:sym typeface="Times New Roman"/>
              </a:rPr>
              <a:t>Experience:</a:t>
            </a:r>
            <a:endParaRPr sz="1200" u="sng">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Planning Specialist</a:t>
            </a:r>
            <a:endParaRPr sz="1200">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Recycling Coordinator</a:t>
            </a:r>
            <a:endParaRPr sz="1200">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Assistant Manager</a:t>
            </a:r>
            <a:endParaRPr sz="1200">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Schoolyard Habits Intern</a:t>
            </a:r>
            <a:endParaRPr sz="1200">
              <a:solidFill>
                <a:srgbClr val="FFFFFF"/>
              </a:solidFill>
              <a:latin typeface="Times New Roman"/>
              <a:ea typeface="Times New Roman"/>
              <a:cs typeface="Times New Roman"/>
              <a:sym typeface="Times New Roman"/>
            </a:endParaRPr>
          </a:p>
          <a:p>
            <a:pPr marL="457200" marR="330200" lvl="0" indent="-304800" rtl="0">
              <a:lnSpc>
                <a:spcPct val="103846"/>
              </a:lnSpc>
              <a:spcBef>
                <a:spcPts val="0"/>
              </a:spcBef>
              <a:spcAft>
                <a:spcPts val="0"/>
              </a:spcAft>
              <a:buClr>
                <a:srgbClr val="FFFFFF"/>
              </a:buClr>
              <a:buSzPts val="1200"/>
              <a:buFont typeface="Times New Roman"/>
              <a:buChar char="➢"/>
            </a:pPr>
            <a:r>
              <a:rPr lang="en" sz="1200">
                <a:solidFill>
                  <a:srgbClr val="FFFFFF"/>
                </a:solidFill>
                <a:latin typeface="Times New Roman"/>
                <a:ea typeface="Times New Roman"/>
                <a:cs typeface="Times New Roman"/>
                <a:sym typeface="Times New Roman"/>
              </a:rPr>
              <a:t>Assistant Director of Special Events</a:t>
            </a:r>
            <a:endParaRPr sz="1200">
              <a:latin typeface="Times New Roman"/>
              <a:ea typeface="Times New Roman"/>
              <a:cs typeface="Times New Roman"/>
              <a:sym typeface="Times New Roman"/>
            </a:endParaRPr>
          </a:p>
        </p:txBody>
      </p:sp>
      <p:sp>
        <p:nvSpPr>
          <p:cNvPr id="154" name="Shape 154"/>
          <p:cNvSpPr/>
          <p:nvPr/>
        </p:nvSpPr>
        <p:spPr>
          <a:xfrm>
            <a:off x="6867475" y="1453250"/>
            <a:ext cx="2140452" cy="1878552"/>
          </a:xfrm>
          <a:prstGeom prst="cloud">
            <a:avLst/>
          </a:prstGeom>
          <a:solidFill>
            <a:schemeClr val="accent1"/>
          </a:solid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endParaRPr sz="1200">
              <a:solidFill>
                <a:srgbClr val="FFFFFF"/>
              </a:solidFill>
            </a:endParaRPr>
          </a:p>
          <a:p>
            <a:pPr marL="0" lvl="0" indent="0" rtl="0">
              <a:lnSpc>
                <a:spcPct val="115000"/>
              </a:lnSpc>
              <a:spcBef>
                <a:spcPts val="1600"/>
              </a:spcBef>
              <a:spcAft>
                <a:spcPts val="0"/>
              </a:spcAft>
              <a:buNone/>
            </a:pPr>
            <a:endParaRPr sz="1200">
              <a:solidFill>
                <a:srgbClr val="FFFFFF"/>
              </a:solidFill>
            </a:endParaRPr>
          </a:p>
          <a:p>
            <a:pPr marL="0" lvl="0" indent="0" rtl="0">
              <a:lnSpc>
                <a:spcPct val="115000"/>
              </a:lnSpc>
              <a:spcBef>
                <a:spcPts val="1600"/>
              </a:spcBef>
              <a:spcAft>
                <a:spcPts val="0"/>
              </a:spcAft>
              <a:buNone/>
            </a:pPr>
            <a:r>
              <a:rPr lang="en" sz="1200" u="sng">
                <a:solidFill>
                  <a:srgbClr val="FFFFFF"/>
                </a:solidFill>
                <a:latin typeface="Times New Roman"/>
                <a:ea typeface="Times New Roman"/>
                <a:cs typeface="Times New Roman"/>
                <a:sym typeface="Times New Roman"/>
              </a:rPr>
              <a:t>Education:    </a:t>
            </a:r>
            <a:r>
              <a:rPr lang="en" sz="1200">
                <a:solidFill>
                  <a:srgbClr val="FFFFFF"/>
                </a:solidFill>
                <a:latin typeface="Times New Roman"/>
                <a:ea typeface="Times New Roman"/>
                <a:cs typeface="Times New Roman"/>
                <a:sym typeface="Times New Roman"/>
              </a:rPr>
              <a:t>Warren Wilson College</a:t>
            </a:r>
            <a:endParaRPr sz="1200">
              <a:solidFill>
                <a:srgbClr val="FFFFFF"/>
              </a:solidFill>
              <a:latin typeface="Times New Roman"/>
              <a:ea typeface="Times New Roman"/>
              <a:cs typeface="Times New Roman"/>
              <a:sym typeface="Times New Roman"/>
            </a:endParaRPr>
          </a:p>
          <a:p>
            <a:pPr marL="0" marR="330200" lvl="0" indent="0" rtl="0">
              <a:lnSpc>
                <a:spcPct val="103846"/>
              </a:lnSpc>
              <a:spcBef>
                <a:spcPts val="1600"/>
              </a:spcBef>
              <a:spcAft>
                <a:spcPts val="0"/>
              </a:spcAft>
              <a:buNone/>
            </a:pPr>
            <a:endParaRPr sz="700">
              <a:solidFill>
                <a:srgbClr val="FFFFFF"/>
              </a:solidFill>
            </a:endParaRPr>
          </a:p>
          <a:p>
            <a:pPr marL="0" marR="330200" lvl="0" indent="0" rtl="0">
              <a:lnSpc>
                <a:spcPct val="103846"/>
              </a:lnSpc>
              <a:spcBef>
                <a:spcPts val="0"/>
              </a:spcBef>
              <a:spcAft>
                <a:spcPts val="0"/>
              </a:spcAft>
              <a:buNone/>
            </a:pPr>
            <a:endParaRPr sz="700"/>
          </a:p>
          <a:p>
            <a:pPr marL="0" lvl="0" indent="0" rtl="0">
              <a:lnSpc>
                <a:spcPct val="115000"/>
              </a:lnSpc>
              <a:spcBef>
                <a:spcPts val="0"/>
              </a:spcBef>
              <a:spcAft>
                <a:spcPts val="0"/>
              </a:spcAft>
              <a:buNone/>
            </a:pPr>
            <a:endParaRPr sz="1200">
              <a:solidFill>
                <a:srgbClr val="FFFFFF"/>
              </a:solidFill>
            </a:endParaRPr>
          </a:p>
          <a:p>
            <a:pPr marL="0" marR="330200" lvl="0" indent="0" rtl="0">
              <a:lnSpc>
                <a:spcPct val="103846"/>
              </a:lnSpc>
              <a:spcBef>
                <a:spcPts val="1600"/>
              </a:spcBef>
              <a:spcAft>
                <a:spcPts val="0"/>
              </a:spcAft>
              <a:buNone/>
            </a:pPr>
            <a:endParaRPr sz="700"/>
          </a:p>
        </p:txBody>
      </p:sp>
      <p:sp>
        <p:nvSpPr>
          <p:cNvPr id="155" name="Shape 155"/>
          <p:cNvSpPr/>
          <p:nvPr/>
        </p:nvSpPr>
        <p:spPr>
          <a:xfrm>
            <a:off x="393700" y="3308725"/>
            <a:ext cx="2241324" cy="1717308"/>
          </a:xfrm>
          <a:prstGeom prst="cloud">
            <a:avLst/>
          </a:prstGeom>
          <a:solidFill>
            <a:schemeClr val="accent1"/>
          </a:solid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endParaRPr sz="1200">
              <a:solidFill>
                <a:srgbClr val="FFFFFF"/>
              </a:solidFill>
            </a:endParaRPr>
          </a:p>
          <a:p>
            <a:pPr marL="0" lvl="0" indent="0" rtl="0">
              <a:lnSpc>
                <a:spcPct val="115000"/>
              </a:lnSpc>
              <a:spcBef>
                <a:spcPts val="1600"/>
              </a:spcBef>
              <a:spcAft>
                <a:spcPts val="0"/>
              </a:spcAft>
              <a:buNone/>
            </a:pPr>
            <a:endParaRPr sz="1200">
              <a:solidFill>
                <a:srgbClr val="FFFFFF"/>
              </a:solidFill>
            </a:endParaRPr>
          </a:p>
          <a:p>
            <a:pPr marL="0" lvl="0" indent="0" rtl="0">
              <a:lnSpc>
                <a:spcPct val="115000"/>
              </a:lnSpc>
              <a:spcBef>
                <a:spcPts val="1600"/>
              </a:spcBef>
              <a:spcAft>
                <a:spcPts val="0"/>
              </a:spcAft>
              <a:buNone/>
            </a:pPr>
            <a:r>
              <a:rPr lang="en" sz="1200" u="sng">
                <a:solidFill>
                  <a:srgbClr val="FFFFFF"/>
                </a:solidFill>
                <a:latin typeface="Times New Roman"/>
                <a:ea typeface="Times New Roman"/>
                <a:cs typeface="Times New Roman"/>
                <a:sym typeface="Times New Roman"/>
              </a:rPr>
              <a:t>Honors/Awards:</a:t>
            </a:r>
            <a:r>
              <a:rPr lang="en" sz="1200">
                <a:solidFill>
                  <a:srgbClr val="FFFFFF"/>
                </a:solidFill>
                <a:latin typeface="Times New Roman"/>
                <a:ea typeface="Times New Roman"/>
                <a:cs typeface="Times New Roman"/>
                <a:sym typeface="Times New Roman"/>
              </a:rPr>
              <a:t> Employee of The Year for October 2010</a:t>
            </a:r>
            <a:endParaRPr sz="1200">
              <a:solidFill>
                <a:srgbClr val="FFFFFF"/>
              </a:solidFill>
              <a:latin typeface="Times New Roman"/>
              <a:ea typeface="Times New Roman"/>
              <a:cs typeface="Times New Roman"/>
              <a:sym typeface="Times New Roman"/>
            </a:endParaRPr>
          </a:p>
          <a:p>
            <a:pPr marL="0" marR="330200" lvl="0" indent="0" rtl="0">
              <a:lnSpc>
                <a:spcPct val="103846"/>
              </a:lnSpc>
              <a:spcBef>
                <a:spcPts val="1600"/>
              </a:spcBef>
              <a:spcAft>
                <a:spcPts val="0"/>
              </a:spcAft>
              <a:buNone/>
            </a:pPr>
            <a:endParaRPr sz="700">
              <a:solidFill>
                <a:srgbClr val="FFFFFF"/>
              </a:solidFill>
            </a:endParaRPr>
          </a:p>
          <a:p>
            <a:pPr marL="0" marR="330200" lvl="0" indent="0" rtl="0">
              <a:lnSpc>
                <a:spcPct val="103846"/>
              </a:lnSpc>
              <a:spcBef>
                <a:spcPts val="0"/>
              </a:spcBef>
              <a:spcAft>
                <a:spcPts val="0"/>
              </a:spcAft>
              <a:buNone/>
            </a:pPr>
            <a:endParaRPr sz="700"/>
          </a:p>
          <a:p>
            <a:pPr marL="0" lvl="0" indent="0" rtl="0">
              <a:lnSpc>
                <a:spcPct val="115000"/>
              </a:lnSpc>
              <a:spcBef>
                <a:spcPts val="0"/>
              </a:spcBef>
              <a:spcAft>
                <a:spcPts val="0"/>
              </a:spcAft>
              <a:buNone/>
            </a:pPr>
            <a:endParaRPr sz="1200">
              <a:solidFill>
                <a:srgbClr val="FFFFFF"/>
              </a:solidFill>
            </a:endParaRPr>
          </a:p>
          <a:p>
            <a:pPr marL="0" marR="330200" lvl="0" indent="0" rtl="0">
              <a:lnSpc>
                <a:spcPct val="103846"/>
              </a:lnSpc>
              <a:spcBef>
                <a:spcPts val="1600"/>
              </a:spcBef>
              <a:spcAft>
                <a:spcPts val="0"/>
              </a:spcAft>
              <a:buNone/>
            </a:pPr>
            <a:endParaRPr sz="700"/>
          </a:p>
        </p:txBody>
      </p:sp>
      <p:pic>
        <p:nvPicPr>
          <p:cNvPr id="9" name="Picture 8">
            <a:extLst>
              <a:ext uri="{FF2B5EF4-FFF2-40B4-BE49-F238E27FC236}">
                <a16:creationId xmlns:a16="http://schemas.microsoft.com/office/drawing/2014/main" id="{383BDDC7-0568-44B5-93E3-29B67E94F0F4}"/>
              </a:ext>
            </a:extLst>
          </p:cNvPr>
          <p:cNvPicPr>
            <a:picLocks noChangeAspect="1"/>
          </p:cNvPicPr>
          <p:nvPr/>
        </p:nvPicPr>
        <p:blipFill>
          <a:blip r:embed="rId4"/>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 calcmode="lin" valueType="num">
                                      <p:cBhvr additive="base">
                                        <p:cTn id="7" dur="1000"/>
                                        <p:tgtEl>
                                          <p:spTgt spid="14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50"/>
                                        </p:tgtEl>
                                        <p:attrNameLst>
                                          <p:attrName>style.visibility</p:attrName>
                                        </p:attrNameLst>
                                      </p:cBhvr>
                                      <p:to>
                                        <p:strVal val="visible"/>
                                      </p:to>
                                    </p:set>
                                    <p:anim calcmode="lin" valueType="num">
                                      <p:cBhvr additive="base">
                                        <p:cTn id="12" dur="1000"/>
                                        <p:tgtEl>
                                          <p:spTgt spid="150"/>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152"/>
                                        </p:tgtEl>
                                        <p:attrNameLst>
                                          <p:attrName>style.visibility</p:attrName>
                                        </p:attrNameLst>
                                      </p:cBhvr>
                                      <p:to>
                                        <p:strVal val="visible"/>
                                      </p:to>
                                    </p:set>
                                    <p:animEffect transition="in" filter="fade">
                                      <p:cBhvr>
                                        <p:cTn id="15" dur="1000"/>
                                        <p:tgtEl>
                                          <p:spTgt spid="15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nodeType="clickEffect">
                                  <p:stCondLst>
                                    <p:cond delay="0"/>
                                  </p:stCondLst>
                                  <p:childTnLst>
                                    <p:set>
                                      <p:cBhvr>
                                        <p:cTn id="19" dur="1" fill="hold">
                                          <p:stCondLst>
                                            <p:cond delay="0"/>
                                          </p:stCondLst>
                                        </p:cTn>
                                        <p:tgtEl>
                                          <p:spTgt spid="153"/>
                                        </p:tgtEl>
                                        <p:attrNameLst>
                                          <p:attrName>style.visibility</p:attrName>
                                        </p:attrNameLst>
                                      </p:cBhvr>
                                      <p:to>
                                        <p:strVal val="visible"/>
                                      </p:to>
                                    </p:set>
                                    <p:anim calcmode="lin" valueType="num">
                                      <p:cBhvr additive="base">
                                        <p:cTn id="20" dur="1000"/>
                                        <p:tgtEl>
                                          <p:spTgt spid="153"/>
                                        </p:tgtEl>
                                        <p:attrNameLst>
                                          <p:attrName>ppt_x</p:attrName>
                                        </p:attrNameLst>
                                      </p:cBhvr>
                                      <p:tavLst>
                                        <p:tav tm="0">
                                          <p:val>
                                            <p:strVal val="#ppt_x-1"/>
                                          </p:val>
                                        </p:tav>
                                        <p:tav tm="100000">
                                          <p:val>
                                            <p:strVal val="#ppt_x"/>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154"/>
                                        </p:tgtEl>
                                        <p:attrNameLst>
                                          <p:attrName>style.visibility</p:attrName>
                                        </p:attrNameLst>
                                      </p:cBhvr>
                                      <p:to>
                                        <p:strVal val="visible"/>
                                      </p:to>
                                    </p:set>
                                    <p:anim calcmode="lin" valueType="num">
                                      <p:cBhvr additive="base">
                                        <p:cTn id="25" dur="1000"/>
                                        <p:tgtEl>
                                          <p:spTgt spid="154"/>
                                        </p:tgtEl>
                                        <p:attrNameLst>
                                          <p:attrName>ppt_x</p:attrName>
                                        </p:attrNameLst>
                                      </p:cBhvr>
                                      <p:tavLst>
                                        <p:tav tm="0">
                                          <p:val>
                                            <p:strVal val="#ppt_x+1"/>
                                          </p:val>
                                        </p:tav>
                                        <p:tav tm="100000">
                                          <p:val>
                                            <p:strVal val="#ppt_x"/>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nodeType="clickEffect">
                                  <p:stCondLst>
                                    <p:cond delay="0"/>
                                  </p:stCondLst>
                                  <p:childTnLst>
                                    <p:set>
                                      <p:cBhvr>
                                        <p:cTn id="29" dur="1" fill="hold">
                                          <p:stCondLst>
                                            <p:cond delay="0"/>
                                          </p:stCondLst>
                                        </p:cTn>
                                        <p:tgtEl>
                                          <p:spTgt spid="155"/>
                                        </p:tgtEl>
                                        <p:attrNameLst>
                                          <p:attrName>style.visibility</p:attrName>
                                        </p:attrNameLst>
                                      </p:cBhvr>
                                      <p:to>
                                        <p:strVal val="visible"/>
                                      </p:to>
                                    </p:set>
                                    <p:anim calcmode="lin" valueType="num">
                                      <p:cBhvr additive="base">
                                        <p:cTn id="30" dur="1000"/>
                                        <p:tgtEl>
                                          <p:spTgt spid="15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Shape 160"/>
          <p:cNvSpPr txBox="1">
            <a:spLocks noGrp="1"/>
          </p:cNvSpPr>
          <p:nvPr>
            <p:ph type="title"/>
          </p:nvPr>
        </p:nvSpPr>
        <p:spPr>
          <a:xfrm>
            <a:off x="1297500" y="165150"/>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a:latin typeface="Times New Roman"/>
                <a:ea typeface="Times New Roman"/>
                <a:cs typeface="Times New Roman"/>
                <a:sym typeface="Times New Roman"/>
              </a:rPr>
              <a:t>Client Requirements</a:t>
            </a:r>
            <a:endParaRPr sz="3000">
              <a:latin typeface="Times New Roman"/>
              <a:ea typeface="Times New Roman"/>
              <a:cs typeface="Times New Roman"/>
              <a:sym typeface="Times New Roman"/>
            </a:endParaRPr>
          </a:p>
        </p:txBody>
      </p:sp>
      <p:sp>
        <p:nvSpPr>
          <p:cNvPr id="161" name="Shape 161"/>
          <p:cNvSpPr txBox="1">
            <a:spLocks noGrp="1"/>
          </p:cNvSpPr>
          <p:nvPr>
            <p:ph type="body" idx="1"/>
          </p:nvPr>
        </p:nvSpPr>
        <p:spPr>
          <a:xfrm>
            <a:off x="1091609" y="983093"/>
            <a:ext cx="7244791" cy="4049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u="sng" dirty="0">
                <a:solidFill>
                  <a:srgbClr val="F3F3F3"/>
                </a:solidFill>
                <a:latin typeface="Times New Roman"/>
                <a:ea typeface="Times New Roman"/>
                <a:cs typeface="Times New Roman"/>
                <a:sym typeface="Times New Roman"/>
              </a:rPr>
              <a:t>Client needs:</a:t>
            </a:r>
            <a:endParaRPr sz="1400" u="sng" dirty="0">
              <a:solidFill>
                <a:srgbClr val="F3F3F3"/>
              </a:solidFill>
              <a:latin typeface="Times New Roman"/>
              <a:ea typeface="Times New Roman"/>
              <a:cs typeface="Times New Roman"/>
              <a:sym typeface="Times New Roman"/>
            </a:endParaRPr>
          </a:p>
          <a:p>
            <a:pPr marL="0" lvl="0" indent="0" rtl="0">
              <a:spcBef>
                <a:spcPts val="0"/>
              </a:spcBef>
              <a:spcAft>
                <a:spcPts val="0"/>
              </a:spcAft>
              <a:buNone/>
            </a:pPr>
            <a:endParaRPr sz="1400" u="sng" dirty="0">
              <a:solidFill>
                <a:srgbClr val="F3F3F3"/>
              </a:solidFill>
              <a:latin typeface="Times New Roman"/>
              <a:ea typeface="Times New Roman"/>
              <a:cs typeface="Times New Roman"/>
              <a:sym typeface="Times New Roman"/>
            </a:endParaRPr>
          </a:p>
          <a:p>
            <a:pPr marL="457200" lvl="0" indent="-317500" rtl="0">
              <a:spcBef>
                <a:spcPts val="0"/>
              </a:spcBef>
              <a:spcAft>
                <a:spcPts val="0"/>
              </a:spcAft>
              <a:buClr>
                <a:srgbClr val="F3F3F3"/>
              </a:buClr>
              <a:buSzPts val="1400"/>
              <a:buFont typeface="Times New Roman"/>
              <a:buChar char="➢"/>
            </a:pPr>
            <a:r>
              <a:rPr lang="en" sz="1400" dirty="0">
                <a:solidFill>
                  <a:srgbClr val="F3F3F3"/>
                </a:solidFill>
                <a:latin typeface="Times New Roman"/>
                <a:ea typeface="Times New Roman"/>
                <a:cs typeface="Times New Roman"/>
                <a:sym typeface="Times New Roman"/>
              </a:rPr>
              <a:t>Need a tool to  identify recyclable items and restrict recyclable items to be intermixed with  the trash </a:t>
            </a:r>
            <a:endParaRPr sz="1400" dirty="0">
              <a:solidFill>
                <a:srgbClr val="F3F3F3"/>
              </a:solidFill>
              <a:latin typeface="Times New Roman"/>
              <a:ea typeface="Times New Roman"/>
              <a:cs typeface="Times New Roman"/>
              <a:sym typeface="Times New Roman"/>
            </a:endParaRPr>
          </a:p>
          <a:p>
            <a:pPr marL="457200" lvl="0" indent="-317500" rtl="0">
              <a:spcBef>
                <a:spcPts val="0"/>
              </a:spcBef>
              <a:spcAft>
                <a:spcPts val="0"/>
              </a:spcAft>
              <a:buClr>
                <a:srgbClr val="F3F3F3"/>
              </a:buClr>
              <a:buSzPts val="1400"/>
              <a:buFont typeface="Times New Roman"/>
              <a:buChar char="➢"/>
            </a:pPr>
            <a:r>
              <a:rPr lang="en" sz="1400" dirty="0">
                <a:solidFill>
                  <a:srgbClr val="F3F3F3"/>
                </a:solidFill>
                <a:latin typeface="Times New Roman"/>
                <a:ea typeface="Times New Roman"/>
                <a:cs typeface="Times New Roman"/>
                <a:sym typeface="Times New Roman"/>
              </a:rPr>
              <a:t> Efficient Proximity sensing of recyclable items</a:t>
            </a:r>
            <a:endParaRPr sz="1400" dirty="0">
              <a:solidFill>
                <a:srgbClr val="F3F3F3"/>
              </a:solidFill>
              <a:latin typeface="Times New Roman"/>
              <a:ea typeface="Times New Roman"/>
              <a:cs typeface="Times New Roman"/>
              <a:sym typeface="Times New Roman"/>
            </a:endParaRPr>
          </a:p>
          <a:p>
            <a:pPr marL="457200" lvl="0" indent="-317500" rtl="0">
              <a:spcBef>
                <a:spcPts val="0"/>
              </a:spcBef>
              <a:spcAft>
                <a:spcPts val="0"/>
              </a:spcAft>
              <a:buClr>
                <a:srgbClr val="F3F3F3"/>
              </a:buClr>
              <a:buSzPts val="1400"/>
              <a:buFont typeface="Times New Roman"/>
              <a:buChar char="➢"/>
            </a:pPr>
            <a:r>
              <a:rPr lang="en" sz="1400" dirty="0">
                <a:solidFill>
                  <a:srgbClr val="F3F3F3"/>
                </a:solidFill>
                <a:latin typeface="Times New Roman"/>
                <a:ea typeface="Times New Roman"/>
                <a:cs typeface="Times New Roman"/>
                <a:sym typeface="Times New Roman"/>
              </a:rPr>
              <a:t>Needs to be weatherproof and avoid damage from trash inside the container</a:t>
            </a:r>
            <a:endParaRPr sz="1400" dirty="0">
              <a:solidFill>
                <a:srgbClr val="F3F3F3"/>
              </a:solidFill>
              <a:latin typeface="Times New Roman"/>
              <a:ea typeface="Times New Roman"/>
              <a:cs typeface="Times New Roman"/>
              <a:sym typeface="Times New Roman"/>
            </a:endParaRPr>
          </a:p>
          <a:p>
            <a:pPr marL="457200" lvl="0" indent="-317500" rtl="0">
              <a:spcBef>
                <a:spcPts val="0"/>
              </a:spcBef>
              <a:spcAft>
                <a:spcPts val="0"/>
              </a:spcAft>
              <a:buClr>
                <a:srgbClr val="F3F3F3"/>
              </a:buClr>
              <a:buSzPts val="1400"/>
              <a:buFont typeface="Times New Roman"/>
              <a:buChar char="➢"/>
            </a:pPr>
            <a:r>
              <a:rPr lang="en" sz="1400" dirty="0">
                <a:solidFill>
                  <a:srgbClr val="F3F3F3"/>
                </a:solidFill>
                <a:latin typeface="Times New Roman"/>
                <a:ea typeface="Times New Roman"/>
                <a:cs typeface="Times New Roman"/>
                <a:sym typeface="Times New Roman"/>
              </a:rPr>
              <a:t>Needs to have display panel for friendly usability and buzzer prompting</a:t>
            </a:r>
            <a:endParaRPr sz="1400" dirty="0">
              <a:solidFill>
                <a:srgbClr val="F3F3F3"/>
              </a:solidFill>
              <a:latin typeface="Times New Roman"/>
              <a:ea typeface="Times New Roman"/>
              <a:cs typeface="Times New Roman"/>
              <a:sym typeface="Times New Roman"/>
            </a:endParaRPr>
          </a:p>
          <a:p>
            <a:pPr marL="457200" lvl="0" indent="-317500" rtl="0">
              <a:lnSpc>
                <a:spcPct val="200000"/>
              </a:lnSpc>
              <a:spcBef>
                <a:spcPts val="0"/>
              </a:spcBef>
              <a:spcAft>
                <a:spcPts val="0"/>
              </a:spcAft>
              <a:buClr>
                <a:srgbClr val="F3F3F3"/>
              </a:buClr>
              <a:buSzPts val="1400"/>
              <a:buFont typeface="Times New Roman"/>
              <a:buChar char="➢"/>
            </a:pPr>
            <a:r>
              <a:rPr lang="en" sz="1400" dirty="0">
                <a:solidFill>
                  <a:srgbClr val="F3F3F3"/>
                </a:solidFill>
                <a:latin typeface="Times New Roman"/>
                <a:ea typeface="Times New Roman"/>
                <a:cs typeface="Times New Roman"/>
                <a:sym typeface="Times New Roman"/>
              </a:rPr>
              <a:t>Scope is limited for home usage - Needs further improvements for commercial usage</a:t>
            </a:r>
            <a:endParaRPr sz="1400" dirty="0">
              <a:solidFill>
                <a:srgbClr val="F3F3F3"/>
              </a:solidFill>
              <a:latin typeface="Times New Roman"/>
              <a:ea typeface="Times New Roman"/>
              <a:cs typeface="Times New Roman"/>
              <a:sym typeface="Times New Roman"/>
            </a:endParaRPr>
          </a:p>
          <a:p>
            <a:pPr marL="0" lvl="0" indent="0" rtl="0">
              <a:lnSpc>
                <a:spcPct val="200000"/>
              </a:lnSpc>
              <a:spcBef>
                <a:spcPts val="0"/>
              </a:spcBef>
              <a:spcAft>
                <a:spcPts val="0"/>
              </a:spcAft>
              <a:buNone/>
            </a:pPr>
            <a:r>
              <a:rPr lang="en" sz="1400" u="sng" dirty="0">
                <a:solidFill>
                  <a:srgbClr val="F3F3F3"/>
                </a:solidFill>
                <a:latin typeface="Times New Roman"/>
                <a:ea typeface="Times New Roman"/>
                <a:cs typeface="Times New Roman"/>
                <a:sym typeface="Times New Roman"/>
              </a:rPr>
              <a:t>Constraints:</a:t>
            </a:r>
            <a:endParaRPr sz="1400" u="sng" dirty="0">
              <a:solidFill>
                <a:srgbClr val="F3F3F3"/>
              </a:solidFill>
              <a:latin typeface="Times New Roman"/>
              <a:ea typeface="Times New Roman"/>
              <a:cs typeface="Times New Roman"/>
              <a:sym typeface="Times New Roman"/>
            </a:endParaRPr>
          </a:p>
          <a:p>
            <a:pPr marL="457200" lvl="0" indent="-317500" rtl="0">
              <a:lnSpc>
                <a:spcPct val="150000"/>
              </a:lnSpc>
              <a:spcBef>
                <a:spcPts val="0"/>
              </a:spcBef>
              <a:spcAft>
                <a:spcPts val="0"/>
              </a:spcAft>
              <a:buSzPts val="1400"/>
              <a:buFont typeface="Times New Roman"/>
              <a:buChar char="➢"/>
            </a:pPr>
            <a:r>
              <a:rPr lang="en" sz="1400" dirty="0">
                <a:latin typeface="Times New Roman"/>
                <a:ea typeface="Times New Roman"/>
                <a:cs typeface="Times New Roman"/>
                <a:sym typeface="Times New Roman"/>
              </a:rPr>
              <a:t>The object the should not be more than 8mm away from the proximity sensor on the device</a:t>
            </a:r>
            <a:endParaRPr sz="1400" dirty="0">
              <a:latin typeface="Times New Roman"/>
              <a:ea typeface="Times New Roman"/>
              <a:cs typeface="Times New Roman"/>
              <a:sym typeface="Times New Roman"/>
            </a:endParaRPr>
          </a:p>
          <a:p>
            <a:pPr marL="457200" lvl="0" indent="-317500" rtl="0">
              <a:lnSpc>
                <a:spcPct val="150000"/>
              </a:lnSpc>
              <a:spcBef>
                <a:spcPts val="0"/>
              </a:spcBef>
              <a:spcAft>
                <a:spcPts val="0"/>
              </a:spcAft>
              <a:buSzPts val="1400"/>
              <a:buFont typeface="Times New Roman"/>
              <a:buChar char="➢"/>
            </a:pPr>
            <a:r>
              <a:rPr lang="en" sz="1400" dirty="0">
                <a:latin typeface="Times New Roman"/>
                <a:ea typeface="Times New Roman"/>
                <a:cs typeface="Times New Roman"/>
                <a:sym typeface="Times New Roman"/>
              </a:rPr>
              <a:t>Trash should not be filled over the device, which is attached inside the trash bin</a:t>
            </a:r>
            <a:endParaRPr sz="1400" dirty="0">
              <a:latin typeface="Times New Roman"/>
              <a:ea typeface="Times New Roman"/>
              <a:cs typeface="Times New Roman"/>
              <a:sym typeface="Times New Roman"/>
            </a:endParaRPr>
          </a:p>
          <a:p>
            <a:pPr marL="457200" lvl="0" indent="-317500" rtl="0">
              <a:lnSpc>
                <a:spcPct val="150000"/>
              </a:lnSpc>
              <a:spcBef>
                <a:spcPts val="0"/>
              </a:spcBef>
              <a:spcAft>
                <a:spcPts val="0"/>
              </a:spcAft>
              <a:buSzPts val="1400"/>
              <a:buFont typeface="Times New Roman"/>
              <a:buChar char="➢"/>
            </a:pPr>
            <a:r>
              <a:rPr lang="en" sz="1400" dirty="0">
                <a:latin typeface="Times New Roman"/>
                <a:ea typeface="Times New Roman"/>
                <a:cs typeface="Times New Roman"/>
                <a:sym typeface="Times New Roman"/>
              </a:rPr>
              <a:t>The user has to check the power supply (batteries) on a regular basis.                                                                                             </a:t>
            </a:r>
            <a:endParaRPr sz="1400" dirty="0">
              <a:solidFill>
                <a:srgbClr val="F3F3F3"/>
              </a:solidFill>
              <a:latin typeface="Times New Roman"/>
              <a:ea typeface="Times New Roman"/>
              <a:cs typeface="Times New Roman"/>
              <a:sym typeface="Times New Roman"/>
            </a:endParaRPr>
          </a:p>
        </p:txBody>
      </p:sp>
      <p:pic>
        <p:nvPicPr>
          <p:cNvPr id="6" name="Picture 5">
            <a:extLst>
              <a:ext uri="{FF2B5EF4-FFF2-40B4-BE49-F238E27FC236}">
                <a16:creationId xmlns:a16="http://schemas.microsoft.com/office/drawing/2014/main" id="{DC948AA9-D7C2-4132-8218-C24C4B5E3720}"/>
              </a:ext>
            </a:extLst>
          </p:cNvPr>
          <p:cNvPicPr>
            <a:picLocks noChangeAspect="1"/>
          </p:cNvPicPr>
          <p:nvPr/>
        </p:nvPicPr>
        <p:blipFill>
          <a:blip r:embed="rId3"/>
          <a:stretch>
            <a:fillRect/>
          </a:stretch>
        </p:blipFill>
        <p:spPr>
          <a:xfrm>
            <a:off x="6795381" y="14176"/>
            <a:ext cx="2335433" cy="800720"/>
          </a:xfrm>
          <a:prstGeom prst="rect">
            <a:avLst/>
          </a:prstGeom>
        </p:spPr>
      </p:pic>
      <p:pic>
        <p:nvPicPr>
          <p:cNvPr id="8" name="Shape 245">
            <a:extLst>
              <a:ext uri="{FF2B5EF4-FFF2-40B4-BE49-F238E27FC236}">
                <a16:creationId xmlns:a16="http://schemas.microsoft.com/office/drawing/2014/main" id="{6AFA8E92-5E19-4123-9DE5-F44B76FD75EC}"/>
              </a:ext>
            </a:extLst>
          </p:cNvPr>
          <p:cNvPicPr preferRelativeResize="0"/>
          <p:nvPr/>
        </p:nvPicPr>
        <p:blipFill rotWithShape="1">
          <a:blip r:embed="rId4">
            <a:alphaModFix/>
          </a:blip>
          <a:srcRect l="1960" r="-1959"/>
          <a:stretch/>
        </p:blipFill>
        <p:spPr>
          <a:xfrm>
            <a:off x="7343550" y="4301550"/>
            <a:ext cx="1839053" cy="82777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0"/>
                                        </p:tgtEl>
                                        <p:attrNameLst>
                                          <p:attrName>style.visibility</p:attrName>
                                        </p:attrNameLst>
                                      </p:cBhvr>
                                      <p:to>
                                        <p:strVal val="visible"/>
                                      </p:to>
                                    </p:set>
                                    <p:anim calcmode="lin" valueType="num">
                                      <p:cBhvr additive="base">
                                        <p:cTn id="7" dur="1000"/>
                                        <p:tgtEl>
                                          <p:spTgt spid="16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61"/>
                                        </p:tgtEl>
                                        <p:attrNameLst>
                                          <p:attrName>style.visibility</p:attrName>
                                        </p:attrNameLst>
                                      </p:cBhvr>
                                      <p:to>
                                        <p:strVal val="visible"/>
                                      </p:to>
                                    </p:set>
                                    <p:anim calcmode="lin" valueType="num">
                                      <p:cBhvr additive="base">
                                        <p:cTn id="12" dur="1000"/>
                                        <p:tgtEl>
                                          <p:spTgt spid="16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11036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Times New Roman"/>
                <a:ea typeface="Times New Roman"/>
                <a:cs typeface="Times New Roman"/>
                <a:sym typeface="Times New Roman"/>
              </a:rPr>
              <a:t>Engineering Design Process</a:t>
            </a:r>
            <a:endParaRPr sz="3000">
              <a:latin typeface="Times New Roman"/>
              <a:ea typeface="Times New Roman"/>
              <a:cs typeface="Times New Roman"/>
              <a:sym typeface="Times New Roman"/>
            </a:endParaRPr>
          </a:p>
        </p:txBody>
      </p:sp>
      <p:pic>
        <p:nvPicPr>
          <p:cNvPr id="170" name="Shape 170"/>
          <p:cNvPicPr preferRelativeResize="0"/>
          <p:nvPr/>
        </p:nvPicPr>
        <p:blipFill>
          <a:blip r:embed="rId3">
            <a:alphaModFix/>
          </a:blip>
          <a:stretch>
            <a:fillRect/>
          </a:stretch>
        </p:blipFill>
        <p:spPr>
          <a:xfrm>
            <a:off x="0" y="2209800"/>
            <a:ext cx="2334576" cy="2946579"/>
          </a:xfrm>
          <a:prstGeom prst="rect">
            <a:avLst/>
          </a:prstGeom>
          <a:noFill/>
          <a:ln>
            <a:noFill/>
          </a:ln>
        </p:spPr>
      </p:pic>
      <p:sp>
        <p:nvSpPr>
          <p:cNvPr id="171" name="Shape 171"/>
          <p:cNvSpPr txBox="1"/>
          <p:nvPr/>
        </p:nvSpPr>
        <p:spPr>
          <a:xfrm>
            <a:off x="2342025" y="1031413"/>
            <a:ext cx="6725700" cy="3696550"/>
          </a:xfrm>
          <a:prstGeom prst="rect">
            <a:avLst/>
          </a:prstGeom>
          <a:noFill/>
          <a:ln>
            <a:noFill/>
          </a:ln>
        </p:spPr>
        <p:txBody>
          <a:bodyPr spcFirstLastPara="1" wrap="square" lIns="91425" tIns="91425" rIns="91425" bIns="91425" anchor="t" anchorCtr="0">
            <a:noAutofit/>
          </a:bodyPr>
          <a:lstStyle/>
          <a:p>
            <a:pPr marL="0" lvl="0" indent="0" rtl="0">
              <a:lnSpc>
                <a:spcPct val="200000"/>
              </a:lnSpc>
              <a:spcBef>
                <a:spcPts val="0"/>
              </a:spcBef>
              <a:spcAft>
                <a:spcPts val="0"/>
              </a:spcAft>
              <a:buNone/>
            </a:pPr>
            <a:endParaRPr sz="1200" dirty="0">
              <a:solidFill>
                <a:srgbClr val="FFFFFF"/>
              </a:solidFill>
              <a:latin typeface="Times New Roman" panose="02020603050405020304" pitchFamily="18" charset="0"/>
              <a:ea typeface="Lato"/>
              <a:cs typeface="Times New Roman" panose="02020603050405020304" pitchFamily="18" charset="0"/>
              <a:sym typeface="Lato"/>
            </a:endParaRPr>
          </a:p>
          <a:p>
            <a:pPr marL="457200" lvl="0" indent="-304800" rtl="0">
              <a:lnSpc>
                <a:spcPct val="150000"/>
              </a:lnSpc>
              <a:spcBef>
                <a:spcPts val="300"/>
              </a:spcBef>
              <a:spcAft>
                <a:spcPts val="0"/>
              </a:spcAft>
              <a:buClr>
                <a:srgbClr val="FFFFFF"/>
              </a:buClr>
              <a:buSzPts val="1200"/>
              <a:buFont typeface="Times New Roman"/>
              <a:buChar char="●"/>
            </a:pPr>
            <a:r>
              <a:rPr lang="en" sz="1200" dirty="0">
                <a:solidFill>
                  <a:srgbClr val="FFFFFF"/>
                </a:solidFill>
                <a:latin typeface="Times New Roman" panose="02020603050405020304" pitchFamily="18" charset="0"/>
                <a:ea typeface="Times New Roman"/>
                <a:cs typeface="Times New Roman" panose="02020603050405020304" pitchFamily="18" charset="0"/>
                <a:sym typeface="Times New Roman"/>
              </a:rPr>
              <a:t>We followed standard </a:t>
            </a:r>
            <a:r>
              <a:rPr lang="en" sz="1200" u="sng" dirty="0">
                <a:solidFill>
                  <a:srgbClr val="FFFFFF"/>
                </a:solidFill>
                <a:latin typeface="Times New Roman" panose="02020603050405020304" pitchFamily="18" charset="0"/>
                <a:ea typeface="Times New Roman"/>
                <a:cs typeface="Times New Roman" panose="02020603050405020304" pitchFamily="18" charset="0"/>
                <a:sym typeface="Times New Roman"/>
              </a:rPr>
              <a:t>engineering design process</a:t>
            </a:r>
            <a:r>
              <a:rPr lang="en" sz="1200" dirty="0">
                <a:solidFill>
                  <a:srgbClr val="FFFFFF"/>
                </a:solidFill>
                <a:latin typeface="Times New Roman" panose="02020603050405020304" pitchFamily="18" charset="0"/>
                <a:ea typeface="Times New Roman"/>
                <a:cs typeface="Times New Roman" panose="02020603050405020304" pitchFamily="18" charset="0"/>
                <a:sym typeface="Times New Roman"/>
              </a:rPr>
              <a:t> as our methodology with steps  that includes </a:t>
            </a:r>
            <a:endParaRPr sz="1200" dirty="0">
              <a:solidFill>
                <a:srgbClr val="FFFFFF"/>
              </a:solidFill>
              <a:latin typeface="Times New Roman" panose="02020603050405020304" pitchFamily="18" charset="0"/>
              <a:ea typeface="Times New Roman"/>
              <a:cs typeface="Times New Roman" panose="02020603050405020304" pitchFamily="18" charset="0"/>
              <a:sym typeface="Times New Roman"/>
            </a:endParaRPr>
          </a:p>
          <a:p>
            <a:pPr marL="914400" lvl="1" indent="-304800" rtl="0">
              <a:lnSpc>
                <a:spcPct val="150000"/>
              </a:lnSpc>
              <a:spcBef>
                <a:spcPts val="0"/>
              </a:spcBef>
              <a:spcAft>
                <a:spcPts val="0"/>
              </a:spcAft>
              <a:buClr>
                <a:srgbClr val="FFFFFF"/>
              </a:buClr>
              <a:buSzPts val="1200"/>
              <a:buFont typeface="Times New Roman"/>
              <a:buChar char="○"/>
            </a:pPr>
            <a:r>
              <a:rPr lang="en" sz="1200" b="1" u="sng" dirty="0">
                <a:solidFill>
                  <a:srgbClr val="FFFFFF"/>
                </a:solidFill>
                <a:latin typeface="Times New Roman" panose="02020603050405020304" pitchFamily="18" charset="0"/>
                <a:ea typeface="Times New Roman"/>
                <a:cs typeface="Times New Roman" panose="02020603050405020304" pitchFamily="18" charset="0"/>
                <a:sym typeface="Times New Roman"/>
              </a:rPr>
              <a:t>ASK</a:t>
            </a:r>
            <a:r>
              <a:rPr lang="en" sz="1200" dirty="0">
                <a:solidFill>
                  <a:srgbClr val="FFFFFF"/>
                </a:solidFill>
                <a:latin typeface="Times New Roman" panose="02020603050405020304" pitchFamily="18" charset="0"/>
                <a:ea typeface="Times New Roman"/>
                <a:cs typeface="Times New Roman" panose="02020603050405020304" pitchFamily="18" charset="0"/>
                <a:sym typeface="Times New Roman"/>
              </a:rPr>
              <a:t> → </a:t>
            </a:r>
            <a:r>
              <a:rPr lang="en" sz="1200" b="1" u="sng" dirty="0">
                <a:solidFill>
                  <a:srgbClr val="FFFFFF"/>
                </a:solidFill>
                <a:latin typeface="Times New Roman" panose="02020603050405020304" pitchFamily="18" charset="0"/>
                <a:ea typeface="Times New Roman"/>
                <a:cs typeface="Times New Roman" panose="02020603050405020304" pitchFamily="18" charset="0"/>
                <a:sym typeface="Times New Roman"/>
              </a:rPr>
              <a:t>IMAGINE </a:t>
            </a:r>
            <a:r>
              <a:rPr lang="en" sz="1200" dirty="0">
                <a:solidFill>
                  <a:srgbClr val="FFFFFF"/>
                </a:solidFill>
                <a:latin typeface="Times New Roman" panose="02020603050405020304" pitchFamily="18" charset="0"/>
                <a:ea typeface="Times New Roman"/>
                <a:cs typeface="Times New Roman" panose="02020603050405020304" pitchFamily="18" charset="0"/>
                <a:sym typeface="Times New Roman"/>
              </a:rPr>
              <a:t>→ </a:t>
            </a:r>
            <a:r>
              <a:rPr lang="en" sz="1200" b="1" u="sng" dirty="0">
                <a:solidFill>
                  <a:srgbClr val="FFFFFF"/>
                </a:solidFill>
                <a:latin typeface="Times New Roman" panose="02020603050405020304" pitchFamily="18" charset="0"/>
                <a:ea typeface="Times New Roman"/>
                <a:cs typeface="Times New Roman" panose="02020603050405020304" pitchFamily="18" charset="0"/>
                <a:sym typeface="Times New Roman"/>
              </a:rPr>
              <a:t>PLAN </a:t>
            </a:r>
            <a:r>
              <a:rPr lang="en" sz="1200" dirty="0">
                <a:solidFill>
                  <a:srgbClr val="FFFFFF"/>
                </a:solidFill>
                <a:latin typeface="Times New Roman" panose="02020603050405020304" pitchFamily="18" charset="0"/>
                <a:ea typeface="Times New Roman"/>
                <a:cs typeface="Times New Roman" panose="02020603050405020304" pitchFamily="18" charset="0"/>
                <a:sym typeface="Times New Roman"/>
              </a:rPr>
              <a:t>→ </a:t>
            </a:r>
            <a:r>
              <a:rPr lang="en" sz="1200" b="1" u="sng" dirty="0">
                <a:solidFill>
                  <a:srgbClr val="FFFFFF"/>
                </a:solidFill>
                <a:latin typeface="Times New Roman" panose="02020603050405020304" pitchFamily="18" charset="0"/>
                <a:ea typeface="Times New Roman"/>
                <a:cs typeface="Times New Roman" panose="02020603050405020304" pitchFamily="18" charset="0"/>
                <a:sym typeface="Times New Roman"/>
              </a:rPr>
              <a:t>CREATE </a:t>
            </a:r>
            <a:r>
              <a:rPr lang="en" sz="1200" dirty="0">
                <a:solidFill>
                  <a:srgbClr val="FFFFFF"/>
                </a:solidFill>
                <a:latin typeface="Times New Roman" panose="02020603050405020304" pitchFamily="18" charset="0"/>
                <a:ea typeface="Times New Roman"/>
                <a:cs typeface="Times New Roman" panose="02020603050405020304" pitchFamily="18" charset="0"/>
                <a:sym typeface="Times New Roman"/>
              </a:rPr>
              <a:t>→ </a:t>
            </a:r>
            <a:r>
              <a:rPr lang="en" sz="1200" b="1" u="sng" dirty="0">
                <a:solidFill>
                  <a:srgbClr val="FFFFFF"/>
                </a:solidFill>
                <a:latin typeface="Times New Roman" panose="02020603050405020304" pitchFamily="18" charset="0"/>
                <a:ea typeface="Times New Roman"/>
                <a:cs typeface="Times New Roman" panose="02020603050405020304" pitchFamily="18" charset="0"/>
                <a:sym typeface="Times New Roman"/>
              </a:rPr>
              <a:t>IMPROVE </a:t>
            </a:r>
            <a:r>
              <a:rPr lang="en" sz="1200" dirty="0">
                <a:solidFill>
                  <a:srgbClr val="FFFFFF"/>
                </a:solidFill>
                <a:latin typeface="Times New Roman" panose="02020603050405020304" pitchFamily="18" charset="0"/>
                <a:ea typeface="Times New Roman"/>
                <a:cs typeface="Times New Roman" panose="02020603050405020304" pitchFamily="18" charset="0"/>
                <a:sym typeface="Times New Roman"/>
              </a:rPr>
              <a:t>→ </a:t>
            </a:r>
            <a:r>
              <a:rPr lang="en" sz="1200" b="1" u="sng" dirty="0">
                <a:solidFill>
                  <a:srgbClr val="FFFFFF"/>
                </a:solidFill>
                <a:latin typeface="Times New Roman" panose="02020603050405020304" pitchFamily="18" charset="0"/>
                <a:ea typeface="Times New Roman"/>
                <a:cs typeface="Times New Roman" panose="02020603050405020304" pitchFamily="18" charset="0"/>
                <a:sym typeface="Times New Roman"/>
              </a:rPr>
              <a:t>SHARE</a:t>
            </a:r>
            <a:r>
              <a:rPr lang="en" sz="1200" dirty="0">
                <a:solidFill>
                  <a:srgbClr val="FFFFFF"/>
                </a:solidFill>
                <a:latin typeface="Times New Roman" panose="02020603050405020304" pitchFamily="18" charset="0"/>
                <a:ea typeface="Times New Roman"/>
                <a:cs typeface="Times New Roman" panose="02020603050405020304" pitchFamily="18" charset="0"/>
                <a:sym typeface="Times New Roman"/>
              </a:rPr>
              <a:t> solution   </a:t>
            </a:r>
            <a:endParaRPr sz="1200" dirty="0">
              <a:solidFill>
                <a:srgbClr val="FFFFFF"/>
              </a:solidFill>
              <a:latin typeface="Times New Roman" panose="02020603050405020304" pitchFamily="18" charset="0"/>
              <a:ea typeface="Times New Roman"/>
              <a:cs typeface="Times New Roman" panose="02020603050405020304" pitchFamily="18" charset="0"/>
              <a:sym typeface="Times New Roman"/>
            </a:endParaRPr>
          </a:p>
          <a:p>
            <a:pPr marL="914400" lvl="1" indent="-304800" rtl="0">
              <a:lnSpc>
                <a:spcPct val="150000"/>
              </a:lnSpc>
              <a:spcBef>
                <a:spcPts val="0"/>
              </a:spcBef>
              <a:spcAft>
                <a:spcPts val="0"/>
              </a:spcAft>
              <a:buClr>
                <a:srgbClr val="FFFFFF"/>
              </a:buClr>
              <a:buSzPts val="1200"/>
              <a:buFont typeface="Times New Roman"/>
              <a:buChar char="○"/>
            </a:pPr>
            <a:r>
              <a:rPr lang="en" sz="1200" dirty="0">
                <a:solidFill>
                  <a:srgbClr val="FFFFFF"/>
                </a:solidFill>
                <a:latin typeface="Times New Roman" panose="02020603050405020304" pitchFamily="18" charset="0"/>
                <a:ea typeface="Times New Roman"/>
                <a:cs typeface="Times New Roman" panose="02020603050405020304" pitchFamily="18" charset="0"/>
                <a:sym typeface="Times New Roman"/>
              </a:rPr>
              <a:t>Engineering standard: 3-5-ETS1-2 ; </a:t>
            </a:r>
            <a:r>
              <a:rPr lang="en" sz="1200" dirty="0">
                <a:solidFill>
                  <a:schemeClr val="lt1"/>
                </a:solidFill>
                <a:latin typeface="Times New Roman" panose="02020603050405020304" pitchFamily="18" charset="0"/>
                <a:ea typeface="Times New Roman"/>
                <a:cs typeface="Times New Roman" panose="02020603050405020304" pitchFamily="18" charset="0"/>
                <a:sym typeface="Times New Roman"/>
              </a:rPr>
              <a:t>3-5-ETS1-3</a:t>
            </a:r>
            <a:endParaRPr sz="1200" dirty="0">
              <a:solidFill>
                <a:schemeClr val="lt1"/>
              </a:solidFill>
              <a:latin typeface="Times New Roman" panose="02020603050405020304" pitchFamily="18" charset="0"/>
              <a:ea typeface="Times New Roman"/>
              <a:cs typeface="Times New Roman" panose="02020603050405020304" pitchFamily="18" charset="0"/>
              <a:sym typeface="Times New Roman"/>
            </a:endParaRPr>
          </a:p>
          <a:p>
            <a:pPr marL="914400" lvl="1" indent="-304800" rtl="0">
              <a:lnSpc>
                <a:spcPct val="150000"/>
              </a:lnSpc>
              <a:spcBef>
                <a:spcPts val="0"/>
              </a:spcBef>
              <a:spcAft>
                <a:spcPts val="0"/>
              </a:spcAft>
              <a:buClr>
                <a:schemeClr val="lt1"/>
              </a:buClr>
              <a:buSzPts val="1200"/>
              <a:buFont typeface="Times New Roman"/>
              <a:buChar char="○"/>
            </a:pPr>
            <a:r>
              <a:rPr lang="en" sz="1200" dirty="0">
                <a:solidFill>
                  <a:schemeClr val="lt1"/>
                </a:solidFill>
                <a:latin typeface="Times New Roman" panose="02020603050405020304" pitchFamily="18" charset="0"/>
                <a:ea typeface="Times New Roman"/>
                <a:cs typeface="Times New Roman" panose="02020603050405020304" pitchFamily="18" charset="0"/>
                <a:sym typeface="Times New Roman"/>
              </a:rPr>
              <a:t>Program Coding standards for arduino e.g.naming convention, single line comments etc.</a:t>
            </a:r>
            <a:endParaRPr sz="1200" dirty="0">
              <a:solidFill>
                <a:schemeClr val="lt1"/>
              </a:solidFill>
              <a:latin typeface="Times New Roman" panose="02020603050405020304" pitchFamily="18" charset="0"/>
              <a:ea typeface="Times New Roman"/>
              <a:cs typeface="Times New Roman" panose="02020603050405020304" pitchFamily="18" charset="0"/>
              <a:sym typeface="Times New Roman"/>
            </a:endParaRPr>
          </a:p>
          <a:p>
            <a:pPr marL="457200" lvl="0" indent="-298450" rtl="0">
              <a:lnSpc>
                <a:spcPct val="115000"/>
              </a:lnSpc>
              <a:spcBef>
                <a:spcPts val="0"/>
              </a:spcBef>
              <a:spcAft>
                <a:spcPts val="0"/>
              </a:spcAft>
              <a:buClr>
                <a:srgbClr val="F3F3F3"/>
              </a:buClr>
              <a:buSzPts val="1100"/>
              <a:buChar char="●"/>
            </a:pPr>
            <a:r>
              <a:rPr lang="en" sz="1200" dirty="0">
                <a:solidFill>
                  <a:srgbClr val="F3F3F3"/>
                </a:solidFill>
                <a:latin typeface="Times New Roman" panose="02020603050405020304" pitchFamily="18" charset="0"/>
                <a:cs typeface="Times New Roman" panose="02020603050405020304" pitchFamily="18" charset="0"/>
              </a:rPr>
              <a:t>We did some background research if there any products in market that can efficiently identify recyclable items to avoid intermixing trash, to minimize recyclable items in landfills, and reduce generation of toxic chemicals </a:t>
            </a:r>
            <a:endParaRPr sz="1200" dirty="0">
              <a:solidFill>
                <a:srgbClr val="F3F3F3"/>
              </a:solidFill>
              <a:latin typeface="Times New Roman" panose="02020603050405020304" pitchFamily="18" charset="0"/>
              <a:cs typeface="Times New Roman" panose="02020603050405020304" pitchFamily="18" charset="0"/>
            </a:endParaRPr>
          </a:p>
          <a:p>
            <a:pPr marL="457200" lvl="0" indent="-298450" rtl="0">
              <a:lnSpc>
                <a:spcPct val="115000"/>
              </a:lnSpc>
              <a:spcBef>
                <a:spcPts val="0"/>
              </a:spcBef>
              <a:spcAft>
                <a:spcPts val="0"/>
              </a:spcAft>
              <a:buClr>
                <a:srgbClr val="F3F3F3"/>
              </a:buClr>
              <a:buSzPts val="1100"/>
              <a:buChar char="●"/>
            </a:pPr>
            <a:r>
              <a:rPr lang="en" sz="1200" dirty="0">
                <a:solidFill>
                  <a:srgbClr val="F3F3F3"/>
                </a:solidFill>
                <a:latin typeface="Times New Roman" panose="02020603050405020304" pitchFamily="18" charset="0"/>
                <a:cs typeface="Times New Roman" panose="02020603050405020304" pitchFamily="18" charset="0"/>
              </a:rPr>
              <a:t>We did some brainstorming and came up with 3 different solutions and decided on one final solution </a:t>
            </a:r>
            <a:endParaRPr sz="1200" dirty="0">
              <a:solidFill>
                <a:srgbClr val="F3F3F3"/>
              </a:solidFill>
              <a:latin typeface="Times New Roman" panose="02020603050405020304" pitchFamily="18" charset="0"/>
              <a:cs typeface="Times New Roman" panose="02020603050405020304" pitchFamily="18" charset="0"/>
            </a:endParaRPr>
          </a:p>
          <a:p>
            <a:pPr marL="457200" lvl="0" indent="-304800" rtl="0">
              <a:lnSpc>
                <a:spcPct val="115000"/>
              </a:lnSpc>
              <a:spcBef>
                <a:spcPts val="0"/>
              </a:spcBef>
              <a:spcAft>
                <a:spcPts val="0"/>
              </a:spcAft>
              <a:buClr>
                <a:srgbClr val="F3F3F3"/>
              </a:buClr>
              <a:buSzPts val="1200"/>
              <a:buFont typeface="Times New Roman"/>
              <a:buChar char="●"/>
            </a:pPr>
            <a:r>
              <a:rPr lang="en" sz="1200" dirty="0">
                <a:solidFill>
                  <a:srgbClr val="F3F3F3"/>
                </a:solidFill>
                <a:latin typeface="Times New Roman" panose="02020603050405020304" pitchFamily="18" charset="0"/>
                <a:cs typeface="Times New Roman" panose="02020603050405020304" pitchFamily="18" charset="0"/>
              </a:rPr>
              <a:t>The selected solution for device design has been split into 3 different modules-  metal detector, motion detector, and Display Panel </a:t>
            </a:r>
            <a:endParaRPr sz="1200" dirty="0">
              <a:solidFill>
                <a:srgbClr val="F3F3F3"/>
              </a:solidFill>
              <a:latin typeface="Times New Roman" panose="02020603050405020304" pitchFamily="18" charset="0"/>
              <a:cs typeface="Times New Roman" panose="02020603050405020304" pitchFamily="18" charset="0"/>
            </a:endParaRPr>
          </a:p>
          <a:p>
            <a:pPr marL="457200" lvl="0" indent="-298450" rtl="0">
              <a:lnSpc>
                <a:spcPct val="115000"/>
              </a:lnSpc>
              <a:spcBef>
                <a:spcPts val="0"/>
              </a:spcBef>
              <a:spcAft>
                <a:spcPts val="0"/>
              </a:spcAft>
              <a:buClr>
                <a:srgbClr val="F3F3F3"/>
              </a:buClr>
              <a:buSzPts val="1100"/>
              <a:buChar char="●"/>
            </a:pPr>
            <a:r>
              <a:rPr lang="en" sz="1200" dirty="0">
                <a:solidFill>
                  <a:srgbClr val="F3F3F3"/>
                </a:solidFill>
                <a:latin typeface="Times New Roman" panose="02020603050405020304" pitchFamily="18" charset="0"/>
                <a:cs typeface="Times New Roman" panose="02020603050405020304" pitchFamily="18" charset="0"/>
              </a:rPr>
              <a:t> We first built and tested the 3 modules separately then integrated them and tested the integrated device </a:t>
            </a:r>
            <a:endParaRPr sz="1200" dirty="0">
              <a:solidFill>
                <a:srgbClr val="F3F3F3"/>
              </a:solidFill>
              <a:latin typeface="Times New Roman" panose="02020603050405020304" pitchFamily="18" charset="0"/>
              <a:cs typeface="Times New Roman" panose="02020603050405020304" pitchFamily="18" charset="0"/>
            </a:endParaRPr>
          </a:p>
          <a:p>
            <a:pPr marL="457200" lvl="0" indent="-298450" rtl="0">
              <a:lnSpc>
                <a:spcPct val="115000"/>
              </a:lnSpc>
              <a:spcBef>
                <a:spcPts val="0"/>
              </a:spcBef>
              <a:spcAft>
                <a:spcPts val="0"/>
              </a:spcAft>
              <a:buClr>
                <a:srgbClr val="F3F3F3"/>
              </a:buClr>
              <a:buSzPts val="1100"/>
              <a:buChar char="●"/>
            </a:pPr>
            <a:r>
              <a:rPr lang="en" sz="1200" dirty="0">
                <a:solidFill>
                  <a:srgbClr val="F3F3F3"/>
                </a:solidFill>
                <a:latin typeface="Times New Roman" panose="02020603050405020304" pitchFamily="18" charset="0"/>
                <a:cs typeface="Times New Roman" panose="02020603050405020304" pitchFamily="18" charset="0"/>
              </a:rPr>
              <a:t>We had a couple of bugs along the way with both the separate modules and the integrated device which we persevered to fix then test again</a:t>
            </a:r>
            <a:endParaRPr sz="1200" dirty="0">
              <a:solidFill>
                <a:srgbClr val="F3F3F3"/>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E19C513-2909-42A8-88C3-F0BC42866C3F}"/>
              </a:ext>
            </a:extLst>
          </p:cNvPr>
          <p:cNvPicPr>
            <a:picLocks noChangeAspect="1"/>
          </p:cNvPicPr>
          <p:nvPr/>
        </p:nvPicPr>
        <p:blipFill>
          <a:blip r:embed="rId4"/>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8"/>
                                        </p:tgtEl>
                                        <p:attrNameLst>
                                          <p:attrName>style.visibility</p:attrName>
                                        </p:attrNameLst>
                                      </p:cBhvr>
                                      <p:to>
                                        <p:strVal val="visible"/>
                                      </p:to>
                                    </p:set>
                                    <p:anim calcmode="lin" valueType="num">
                                      <p:cBhvr additive="base">
                                        <p:cTn id="7" dur="1000"/>
                                        <p:tgtEl>
                                          <p:spTgt spid="16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70"/>
                                        </p:tgtEl>
                                        <p:attrNameLst>
                                          <p:attrName>style.visibility</p:attrName>
                                        </p:attrNameLst>
                                      </p:cBhvr>
                                      <p:to>
                                        <p:strVal val="visible"/>
                                      </p:to>
                                    </p:set>
                                    <p:anim calcmode="lin" valueType="num">
                                      <p:cBhvr additive="base">
                                        <p:cTn id="12" dur="1000"/>
                                        <p:tgtEl>
                                          <p:spTgt spid="170"/>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71"/>
                                        </p:tgtEl>
                                        <p:attrNameLst>
                                          <p:attrName>style.visibility</p:attrName>
                                        </p:attrNameLst>
                                      </p:cBhvr>
                                      <p:to>
                                        <p:strVal val="visible"/>
                                      </p:to>
                                    </p:set>
                                    <p:anim calcmode="lin" valueType="num">
                                      <p:cBhvr additive="base">
                                        <p:cTn id="17" dur="1000"/>
                                        <p:tgtEl>
                                          <p:spTgt spid="17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Shape 176"/>
          <p:cNvSpPr txBox="1">
            <a:spLocks noGrp="1"/>
          </p:cNvSpPr>
          <p:nvPr>
            <p:ph type="body" idx="1"/>
          </p:nvPr>
        </p:nvSpPr>
        <p:spPr>
          <a:xfrm>
            <a:off x="988400" y="1194125"/>
            <a:ext cx="7907100" cy="3865500"/>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200" dirty="0">
                <a:solidFill>
                  <a:srgbClr val="FFFFFF"/>
                </a:solidFill>
                <a:latin typeface="Times New Roman"/>
                <a:ea typeface="Times New Roman"/>
                <a:cs typeface="Times New Roman"/>
                <a:sym typeface="Times New Roman"/>
              </a:rPr>
              <a:t>Currently there is no single device in the market that can efficiently identify all recyclable items from trash and </a:t>
            </a:r>
            <a:r>
              <a:rPr lang="en" sz="1200" dirty="0">
                <a:latin typeface="Times New Roman"/>
                <a:ea typeface="Times New Roman"/>
                <a:cs typeface="Times New Roman"/>
                <a:sym typeface="Times New Roman"/>
              </a:rPr>
              <a:t>user friendly.</a:t>
            </a:r>
            <a:endParaRPr sz="1200" dirty="0">
              <a:solidFill>
                <a:srgbClr val="FFFFFF"/>
              </a:solidFill>
              <a:latin typeface="Times New Roman"/>
              <a:ea typeface="Times New Roman"/>
              <a:cs typeface="Times New Roman"/>
              <a:sym typeface="Times New Roman"/>
            </a:endParaRPr>
          </a:p>
          <a:p>
            <a:pPr marL="457200" lvl="0" indent="-304800" rtl="0">
              <a:lnSpc>
                <a:spcPct val="150000"/>
              </a:lnSpc>
              <a:spcBef>
                <a:spcPts val="300"/>
              </a:spcBef>
              <a:spcAft>
                <a:spcPts val="0"/>
              </a:spcAft>
              <a:buClr>
                <a:srgbClr val="FFFFFF"/>
              </a:buClr>
              <a:buSzPts val="1200"/>
              <a:buFont typeface="Times New Roman"/>
              <a:buChar char="➢"/>
            </a:pPr>
            <a:r>
              <a:rPr lang="en" sz="1200" dirty="0">
                <a:solidFill>
                  <a:srgbClr val="FFFFFF"/>
                </a:solidFill>
                <a:latin typeface="Times New Roman"/>
                <a:ea typeface="Times New Roman"/>
                <a:cs typeface="Times New Roman"/>
                <a:sym typeface="Times New Roman"/>
              </a:rPr>
              <a:t>We considered the following solution choices  for protype and selected option 3</a:t>
            </a:r>
            <a:endParaRPr sz="1200" dirty="0">
              <a:solidFill>
                <a:srgbClr val="FFFFFF"/>
              </a:solidFill>
              <a:latin typeface="Times New Roman"/>
              <a:ea typeface="Times New Roman"/>
              <a:cs typeface="Times New Roman"/>
              <a:sym typeface="Times New Roman"/>
            </a:endParaRPr>
          </a:p>
          <a:p>
            <a:pPr lvl="1" indent="-317500">
              <a:lnSpc>
                <a:spcPct val="100000"/>
              </a:lnSpc>
              <a:buSzPts val="1400"/>
              <a:buChar char="➢"/>
            </a:pPr>
            <a:r>
              <a:rPr lang="en-US" sz="1200" b="1" dirty="0">
                <a:latin typeface="Times New Roman"/>
                <a:ea typeface="Times New Roman"/>
                <a:cs typeface="Times New Roman"/>
                <a:sym typeface="Times New Roman"/>
              </a:rPr>
              <a:t>Option 1:</a:t>
            </a:r>
            <a:r>
              <a:rPr lang="en-US" sz="1200" dirty="0">
                <a:latin typeface="Times New Roman"/>
                <a:ea typeface="Times New Roman"/>
                <a:cs typeface="Times New Roman"/>
                <a:sym typeface="Times New Roman"/>
              </a:rPr>
              <a:t> A device to identify  recyclable items thrown into  (free flow) the trash bin without  lid</a:t>
            </a:r>
            <a:endParaRPr lang="en-US" sz="1200" b="1" dirty="0">
              <a:latin typeface="Times New Roman"/>
              <a:ea typeface="Times New Roman"/>
              <a:cs typeface="Times New Roman"/>
              <a:sym typeface="Times New Roman"/>
            </a:endParaRPr>
          </a:p>
          <a:p>
            <a:pPr lvl="1" indent="-317500">
              <a:lnSpc>
                <a:spcPct val="100000"/>
              </a:lnSpc>
              <a:buSzPts val="1400"/>
              <a:buChar char="➢"/>
            </a:pPr>
            <a:r>
              <a:rPr lang="en-US" sz="1200" b="1" dirty="0">
                <a:latin typeface="Times New Roman"/>
                <a:ea typeface="Times New Roman"/>
                <a:cs typeface="Times New Roman"/>
                <a:sym typeface="Times New Roman"/>
              </a:rPr>
              <a:t>Option 2:</a:t>
            </a:r>
            <a:r>
              <a:rPr lang="en-US" sz="1200" dirty="0">
                <a:latin typeface="Times New Roman"/>
                <a:ea typeface="Times New Roman"/>
                <a:cs typeface="Times New Roman"/>
                <a:sym typeface="Times New Roman"/>
              </a:rPr>
              <a:t> A device to identify  recyclable items from the settled items of the trash bin</a:t>
            </a:r>
          </a:p>
          <a:p>
            <a:pPr lvl="1" indent="-317500">
              <a:lnSpc>
                <a:spcPct val="100000"/>
              </a:lnSpc>
              <a:buSzPts val="1400"/>
              <a:buChar char="➢"/>
            </a:pPr>
            <a:r>
              <a:rPr lang="en-US" sz="1200" b="1" dirty="0">
                <a:latin typeface="Times New Roman"/>
                <a:ea typeface="Times New Roman"/>
                <a:cs typeface="Times New Roman"/>
                <a:sym typeface="Times New Roman"/>
              </a:rPr>
              <a:t>Option 3:</a:t>
            </a:r>
            <a:r>
              <a:rPr lang="en-US" sz="1200" dirty="0">
                <a:latin typeface="Times New Roman"/>
                <a:ea typeface="Times New Roman"/>
                <a:cs typeface="Times New Roman"/>
                <a:sym typeface="Times New Roman"/>
              </a:rPr>
              <a:t>  A device to identify trash and recyclable items thrown into  the trash bin with lid</a:t>
            </a:r>
            <a:endParaRPr lang="en-US" sz="1200" b="1" dirty="0">
              <a:latin typeface="Times New Roman"/>
              <a:ea typeface="Times New Roman"/>
              <a:cs typeface="Times New Roman"/>
              <a:sym typeface="Times New Roman"/>
            </a:endParaRPr>
          </a:p>
          <a:p>
            <a:pPr marL="457200" lvl="0" indent="0" rtl="0">
              <a:lnSpc>
                <a:spcPct val="150000"/>
              </a:lnSpc>
              <a:spcBef>
                <a:spcPts val="300"/>
              </a:spcBef>
              <a:spcAft>
                <a:spcPts val="0"/>
              </a:spcAft>
              <a:buNone/>
            </a:pPr>
            <a:r>
              <a:rPr lang="en" sz="1200" dirty="0">
                <a:latin typeface="Times New Roman"/>
                <a:ea typeface="Times New Roman"/>
                <a:cs typeface="Times New Roman"/>
                <a:sym typeface="Times New Roman"/>
              </a:rPr>
              <a:t>But after our brainstorm discussions, we found it is practically difficult to identify settled recyclable items from trash bin and also for free flow items without lid. So finally we chose  option 1 as viable solution.   </a:t>
            </a:r>
          </a:p>
          <a:p>
            <a:pPr marL="457200" lvl="0" indent="0" rtl="0">
              <a:lnSpc>
                <a:spcPct val="150000"/>
              </a:lnSpc>
              <a:spcBef>
                <a:spcPts val="300"/>
              </a:spcBef>
              <a:spcAft>
                <a:spcPts val="0"/>
              </a:spcAft>
              <a:buNone/>
            </a:pPr>
            <a:r>
              <a:rPr lang="en" sz="1200" dirty="0">
                <a:latin typeface="Times New Roman"/>
                <a:ea typeface="Times New Roman"/>
                <a:cs typeface="Times New Roman"/>
                <a:sym typeface="Times New Roman"/>
              </a:rPr>
              <a:t>                                                                                                                                                                                                                                 </a:t>
            </a:r>
            <a:endParaRPr sz="1200" dirty="0">
              <a:solidFill>
                <a:srgbClr val="FFFFFF"/>
              </a:solidFill>
              <a:latin typeface="Times New Roman"/>
              <a:ea typeface="Times New Roman"/>
              <a:cs typeface="Times New Roman"/>
              <a:sym typeface="Times New Roman"/>
            </a:endParaRPr>
          </a:p>
          <a:p>
            <a:pPr marL="457200" lvl="0" indent="-304800" rtl="0">
              <a:lnSpc>
                <a:spcPct val="150000"/>
              </a:lnSpc>
              <a:spcBef>
                <a:spcPts val="300"/>
              </a:spcBef>
              <a:spcAft>
                <a:spcPts val="0"/>
              </a:spcAft>
              <a:buClr>
                <a:srgbClr val="FFFFFF"/>
              </a:buClr>
              <a:buSzPts val="1200"/>
              <a:buFont typeface="Times New Roman"/>
              <a:buChar char="➢"/>
            </a:pPr>
            <a:r>
              <a:rPr lang="en" sz="1200" dirty="0">
                <a:solidFill>
                  <a:srgbClr val="FFFFFF"/>
                </a:solidFill>
                <a:latin typeface="Times New Roman"/>
                <a:ea typeface="Times New Roman"/>
                <a:cs typeface="Times New Roman"/>
                <a:sym typeface="Times New Roman"/>
              </a:rPr>
              <a:t>We considered the following capabilities for this iteration but it has  foundational framework that can be </a:t>
            </a:r>
            <a:r>
              <a:rPr lang="en" sz="1200" dirty="0">
                <a:latin typeface="Times New Roman"/>
                <a:ea typeface="Times New Roman"/>
                <a:cs typeface="Times New Roman"/>
                <a:sym typeface="Times New Roman"/>
              </a:rPr>
              <a:t>extendable</a:t>
            </a:r>
          </a:p>
          <a:p>
            <a:pPr lvl="1" indent="-304800">
              <a:lnSpc>
                <a:spcPct val="150000"/>
              </a:lnSpc>
              <a:spcBef>
                <a:spcPts val="300"/>
              </a:spcBef>
              <a:buClr>
                <a:srgbClr val="FFFFFF"/>
              </a:buClr>
              <a:buSzPts val="1200"/>
              <a:buFont typeface="Times New Roman"/>
              <a:buChar char="➢"/>
            </a:pPr>
            <a:r>
              <a:rPr lang="en" sz="1200" dirty="0">
                <a:solidFill>
                  <a:srgbClr val="FFFFFF"/>
                </a:solidFill>
                <a:latin typeface="Times New Roman"/>
                <a:ea typeface="Times New Roman"/>
                <a:cs typeface="Times New Roman"/>
                <a:sym typeface="Times New Roman"/>
              </a:rPr>
              <a:t>Identification of few selected  recyclable items - metal detection scope only, individual loading of the items in  trash bin, LCD display for prompts along with buzzer, Lid auto open/close, residential usage only.</a:t>
            </a:r>
            <a:br>
              <a:rPr lang="en" sz="1000" dirty="0">
                <a:solidFill>
                  <a:srgbClr val="FFFFFF"/>
                </a:solidFill>
                <a:latin typeface="Times New Roman"/>
                <a:ea typeface="Times New Roman"/>
                <a:cs typeface="Times New Roman"/>
                <a:sym typeface="Times New Roman"/>
              </a:rPr>
            </a:br>
            <a:endParaRPr dirty="0">
              <a:solidFill>
                <a:srgbClr val="FFFFFF"/>
              </a:solidFill>
            </a:endParaRPr>
          </a:p>
        </p:txBody>
      </p:sp>
      <p:sp>
        <p:nvSpPr>
          <p:cNvPr id="177" name="Shape 177"/>
          <p:cNvSpPr txBox="1">
            <a:spLocks noGrp="1"/>
          </p:cNvSpPr>
          <p:nvPr>
            <p:ph type="title"/>
          </p:nvPr>
        </p:nvSpPr>
        <p:spPr>
          <a:xfrm>
            <a:off x="580825" y="280025"/>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latin typeface="Times New Roman"/>
                <a:ea typeface="Times New Roman"/>
                <a:cs typeface="Times New Roman"/>
                <a:sym typeface="Times New Roman"/>
              </a:rPr>
              <a:t>Major challenges and correlating </a:t>
            </a:r>
            <a:endParaRPr sz="3000" dirty="0">
              <a:latin typeface="Times New Roman"/>
              <a:ea typeface="Times New Roman"/>
              <a:cs typeface="Times New Roman"/>
              <a:sym typeface="Times New Roman"/>
            </a:endParaRPr>
          </a:p>
          <a:p>
            <a:pPr marL="0" lvl="0" indent="0" algn="ctr">
              <a:spcBef>
                <a:spcPts val="0"/>
              </a:spcBef>
              <a:spcAft>
                <a:spcPts val="0"/>
              </a:spcAft>
              <a:buNone/>
            </a:pPr>
            <a:r>
              <a:rPr lang="en" sz="3000" dirty="0">
                <a:latin typeface="Times New Roman"/>
                <a:ea typeface="Times New Roman"/>
                <a:cs typeface="Times New Roman"/>
                <a:sym typeface="Times New Roman"/>
              </a:rPr>
              <a:t>solutions</a:t>
            </a:r>
            <a:endParaRPr sz="3000" dirty="0">
              <a:latin typeface="Times New Roman"/>
              <a:ea typeface="Times New Roman"/>
              <a:cs typeface="Times New Roman"/>
              <a:sym typeface="Times New Roman"/>
            </a:endParaRPr>
          </a:p>
        </p:txBody>
      </p:sp>
      <p:pic>
        <p:nvPicPr>
          <p:cNvPr id="5" name="Picture 4">
            <a:extLst>
              <a:ext uri="{FF2B5EF4-FFF2-40B4-BE49-F238E27FC236}">
                <a16:creationId xmlns:a16="http://schemas.microsoft.com/office/drawing/2014/main" id="{CB558E5B-4513-4DA3-942A-A96B59E4BDF7}"/>
              </a:ext>
            </a:extLst>
          </p:cNvPr>
          <p:cNvPicPr>
            <a:picLocks noChangeAspect="1"/>
          </p:cNvPicPr>
          <p:nvPr/>
        </p:nvPicPr>
        <p:blipFill>
          <a:blip r:embed="rId3"/>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7"/>
                                        </p:tgtEl>
                                        <p:attrNameLst>
                                          <p:attrName>style.visibility</p:attrName>
                                        </p:attrNameLst>
                                      </p:cBhvr>
                                      <p:to>
                                        <p:strVal val="visible"/>
                                      </p:to>
                                    </p:set>
                                    <p:anim calcmode="lin" valueType="num">
                                      <p:cBhvr additive="base">
                                        <p:cTn id="7" dur="1000"/>
                                        <p:tgtEl>
                                          <p:spTgt spid="17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76"/>
                                        </p:tgtEl>
                                        <p:attrNameLst>
                                          <p:attrName>style.visibility</p:attrName>
                                        </p:attrNameLst>
                                      </p:cBhvr>
                                      <p:to>
                                        <p:strVal val="visible"/>
                                      </p:to>
                                    </p:set>
                                    <p:anim calcmode="lin" valueType="num">
                                      <p:cBhvr additive="base">
                                        <p:cTn id="12" dur="1000"/>
                                        <p:tgtEl>
                                          <p:spTgt spid="17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title"/>
          </p:nvPr>
        </p:nvSpPr>
        <p:spPr>
          <a:xfrm>
            <a:off x="1283323" y="167644"/>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3000" dirty="0">
                <a:latin typeface="Times New Roman"/>
                <a:ea typeface="Times New Roman"/>
                <a:cs typeface="Times New Roman"/>
                <a:sym typeface="Times New Roman"/>
              </a:rPr>
              <a:t>           Modules Implementation</a:t>
            </a:r>
            <a:endParaRPr sz="3000" dirty="0">
              <a:latin typeface="Times New Roman"/>
              <a:ea typeface="Times New Roman"/>
              <a:cs typeface="Times New Roman"/>
              <a:sym typeface="Times New Roman"/>
            </a:endParaRPr>
          </a:p>
        </p:txBody>
      </p:sp>
      <p:sp>
        <p:nvSpPr>
          <p:cNvPr id="184" name="Shape 184"/>
          <p:cNvSpPr txBox="1">
            <a:spLocks noGrp="1"/>
          </p:cNvSpPr>
          <p:nvPr>
            <p:ph type="body" idx="1"/>
          </p:nvPr>
        </p:nvSpPr>
        <p:spPr>
          <a:xfrm>
            <a:off x="701749" y="1117187"/>
            <a:ext cx="8358276" cy="3837600"/>
          </a:xfrm>
          <a:prstGeom prst="rect">
            <a:avLst/>
          </a:prstGeom>
        </p:spPr>
        <p:txBody>
          <a:bodyPr spcFirstLastPara="1" wrap="square" lIns="91425" tIns="91425" rIns="91425" bIns="91425" anchor="t" anchorCtr="0">
            <a:noAutofit/>
          </a:bodyPr>
          <a:lstStyle/>
          <a:p>
            <a:pPr marL="0" lvl="0" indent="0" rtl="0">
              <a:lnSpc>
                <a:spcPct val="200000"/>
              </a:lnSpc>
              <a:spcBef>
                <a:spcPts val="0"/>
              </a:spcBef>
              <a:spcAft>
                <a:spcPts val="0"/>
              </a:spcAft>
              <a:buNone/>
            </a:pPr>
            <a:r>
              <a:rPr lang="en" sz="1400" dirty="0">
                <a:solidFill>
                  <a:srgbClr val="FFFFFF"/>
                </a:solidFill>
                <a:latin typeface="Times New Roman"/>
                <a:ea typeface="Times New Roman"/>
                <a:cs typeface="Times New Roman"/>
                <a:sym typeface="Times New Roman"/>
              </a:rPr>
              <a:t>Design and development work has been split into 3 modules:</a:t>
            </a:r>
            <a:endParaRPr sz="1400" dirty="0">
              <a:solidFill>
                <a:srgbClr val="FFFFFF"/>
              </a:solidFill>
              <a:latin typeface="Times New Roman"/>
              <a:ea typeface="Times New Roman"/>
              <a:cs typeface="Times New Roman"/>
              <a:sym typeface="Times New Roman"/>
            </a:endParaRPr>
          </a:p>
          <a:p>
            <a:pPr marL="457200" lvl="0" indent="-304800" rtl="0">
              <a:lnSpc>
                <a:spcPct val="200000"/>
              </a:lnSpc>
              <a:spcBef>
                <a:spcPts val="300"/>
              </a:spcBef>
              <a:spcAft>
                <a:spcPts val="0"/>
              </a:spcAft>
              <a:buSzPts val="1200"/>
              <a:buFont typeface="Times New Roman"/>
              <a:buChar char="➢"/>
            </a:pPr>
            <a:r>
              <a:rPr lang="en" sz="1400" dirty="0">
                <a:solidFill>
                  <a:srgbClr val="FFFFFF"/>
                </a:solidFill>
                <a:latin typeface="Times New Roman"/>
                <a:ea typeface="Times New Roman"/>
                <a:cs typeface="Times New Roman"/>
                <a:sym typeface="Times New Roman"/>
              </a:rPr>
              <a:t>1. Metal Detector : </a:t>
            </a:r>
            <a:r>
              <a:rPr lang="en" sz="1400" dirty="0">
                <a:latin typeface="Times New Roman"/>
                <a:ea typeface="Times New Roman"/>
                <a:cs typeface="Times New Roman"/>
                <a:sym typeface="Times New Roman"/>
              </a:rPr>
              <a:t>Metal Detector is the inductive proximity sensor for detecting the metal items. Metal detector module upon identification of metal sends signals  in a serial fashion to the code deployed on  the arduino board  and LCD.</a:t>
            </a:r>
            <a:endParaRPr sz="1400" dirty="0">
              <a:latin typeface="Times New Roman"/>
              <a:ea typeface="Times New Roman"/>
              <a:cs typeface="Times New Roman"/>
              <a:sym typeface="Times New Roman"/>
            </a:endParaRPr>
          </a:p>
          <a:p>
            <a:pPr marL="457200" lvl="0" indent="-304800" rtl="0">
              <a:lnSpc>
                <a:spcPct val="200000"/>
              </a:lnSpc>
              <a:spcBef>
                <a:spcPts val="300"/>
              </a:spcBef>
              <a:spcAft>
                <a:spcPts val="0"/>
              </a:spcAft>
              <a:buSzPts val="1200"/>
              <a:buFont typeface="Times New Roman"/>
              <a:buChar char="➢"/>
            </a:pPr>
            <a:r>
              <a:rPr lang="en" sz="1400" dirty="0">
                <a:solidFill>
                  <a:srgbClr val="FFFFFF"/>
                </a:solidFill>
                <a:latin typeface="Times New Roman"/>
                <a:ea typeface="Times New Roman"/>
                <a:cs typeface="Times New Roman"/>
                <a:sym typeface="Times New Roman"/>
              </a:rPr>
              <a:t>2. Motion and RTC/Temperature Senor : </a:t>
            </a:r>
            <a:r>
              <a:rPr lang="en" sz="1400" dirty="0">
                <a:latin typeface="Times New Roman"/>
                <a:ea typeface="Times New Roman"/>
                <a:cs typeface="Times New Roman"/>
                <a:sym typeface="Times New Roman"/>
              </a:rPr>
              <a:t>Motion Detector  is an Ultrasonic sensor  to detect the motion of objects within proximity of 5cm to 15cm and sends serial signals to the arduino board that is programmed to  open /close the lid. This also uses Temperature sensor and Real Time Clock (RTC) </a:t>
            </a:r>
            <a:endParaRPr sz="1400" dirty="0">
              <a:latin typeface="Times New Roman"/>
              <a:ea typeface="Times New Roman"/>
              <a:cs typeface="Times New Roman"/>
              <a:sym typeface="Times New Roman"/>
            </a:endParaRPr>
          </a:p>
          <a:p>
            <a:pPr marL="457200" lvl="0" indent="-304800" rtl="0">
              <a:lnSpc>
                <a:spcPct val="200000"/>
              </a:lnSpc>
              <a:spcBef>
                <a:spcPts val="300"/>
              </a:spcBef>
              <a:spcAft>
                <a:spcPts val="0"/>
              </a:spcAft>
              <a:buSzPts val="1200"/>
              <a:buFont typeface="Times New Roman"/>
              <a:buChar char="➢"/>
            </a:pPr>
            <a:r>
              <a:rPr lang="en" sz="1400" dirty="0">
                <a:solidFill>
                  <a:srgbClr val="FFFFFF"/>
                </a:solidFill>
                <a:latin typeface="Times New Roman"/>
                <a:ea typeface="Times New Roman"/>
                <a:cs typeface="Times New Roman"/>
                <a:sym typeface="Times New Roman"/>
              </a:rPr>
              <a:t>3. Display Panel : </a:t>
            </a:r>
            <a:r>
              <a:rPr lang="en" sz="1400" dirty="0">
                <a:latin typeface="Times New Roman"/>
                <a:ea typeface="Times New Roman"/>
                <a:cs typeface="Times New Roman"/>
                <a:sym typeface="Times New Roman"/>
              </a:rPr>
              <a:t>Based on signals received from metal detector module Liquid Crystal Display (LCD) panel  displays “Please Recycle!” prompts, if metal is detected and produces buzzing sound.</a:t>
            </a:r>
            <a:endParaRPr sz="1400" dirty="0">
              <a:solidFill>
                <a:srgbClr val="FFFFFF"/>
              </a:solidFill>
            </a:endParaRPr>
          </a:p>
        </p:txBody>
      </p:sp>
      <p:pic>
        <p:nvPicPr>
          <p:cNvPr id="5" name="Picture 4">
            <a:extLst>
              <a:ext uri="{FF2B5EF4-FFF2-40B4-BE49-F238E27FC236}">
                <a16:creationId xmlns:a16="http://schemas.microsoft.com/office/drawing/2014/main" id="{D3DC740C-7776-4F0B-A1A0-BE40F153AB49}"/>
              </a:ext>
            </a:extLst>
          </p:cNvPr>
          <p:cNvPicPr>
            <a:picLocks noChangeAspect="1"/>
          </p:cNvPicPr>
          <p:nvPr/>
        </p:nvPicPr>
        <p:blipFill>
          <a:blip r:embed="rId3"/>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anim calcmode="lin" valueType="num">
                                      <p:cBhvr additive="base">
                                        <p:cTn id="7" dur="1000"/>
                                        <p:tgtEl>
                                          <p:spTgt spid="18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84"/>
                                        </p:tgtEl>
                                        <p:attrNameLst>
                                          <p:attrName>style.visibility</p:attrName>
                                        </p:attrNameLst>
                                      </p:cBhvr>
                                      <p:to>
                                        <p:strVal val="visible"/>
                                      </p:to>
                                    </p:set>
                                    <p:anim calcmode="lin" valueType="num">
                                      <p:cBhvr additive="base">
                                        <p:cTn id="12" dur="1000"/>
                                        <p:tgtEl>
                                          <p:spTgt spid="18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1268111" y="122750"/>
            <a:ext cx="7038900" cy="914100"/>
          </a:xfrm>
          <a:prstGeom prst="rect">
            <a:avLst/>
          </a:prstGeom>
        </p:spPr>
        <p:txBody>
          <a:bodyPr spcFirstLastPara="1" wrap="square" lIns="91425" tIns="91425" rIns="91425" bIns="91425" anchor="t" anchorCtr="0">
            <a:noAutofit/>
          </a:bodyPr>
          <a:lstStyle/>
          <a:p>
            <a:pPr lvl="0" algn="ctr"/>
            <a:r>
              <a:rPr lang="en" sz="3000" dirty="0">
                <a:solidFill>
                  <a:srgbClr val="FFFFFF"/>
                </a:solidFill>
                <a:latin typeface="Times New Roman"/>
                <a:ea typeface="Times New Roman"/>
                <a:cs typeface="Times New Roman"/>
                <a:sym typeface="Times New Roman"/>
              </a:rPr>
              <a:t>R</a:t>
            </a:r>
            <a:r>
              <a:rPr lang="en" sz="3000" baseline="30000" dirty="0">
                <a:solidFill>
                  <a:srgbClr val="FFFFFF"/>
                </a:solidFill>
                <a:latin typeface="Times New Roman"/>
                <a:ea typeface="Times New Roman"/>
                <a:cs typeface="Times New Roman"/>
                <a:sym typeface="Times New Roman"/>
              </a:rPr>
              <a:t>3</a:t>
            </a:r>
            <a:r>
              <a:rPr lang="en" sz="3000" dirty="0">
                <a:latin typeface="Times New Roman"/>
                <a:ea typeface="Times New Roman"/>
                <a:cs typeface="Times New Roman"/>
                <a:sym typeface="Times New Roman"/>
              </a:rPr>
              <a:t> Flow Diagram </a:t>
            </a:r>
            <a:endParaRPr sz="3000" dirty="0">
              <a:latin typeface="Times New Roman"/>
              <a:ea typeface="Times New Roman"/>
              <a:cs typeface="Times New Roman"/>
              <a:sym typeface="Times New Roman"/>
            </a:endParaRPr>
          </a:p>
        </p:txBody>
      </p:sp>
      <p:pic>
        <p:nvPicPr>
          <p:cNvPr id="192" name="Shape 192"/>
          <p:cNvPicPr preferRelativeResize="0"/>
          <p:nvPr/>
        </p:nvPicPr>
        <p:blipFill>
          <a:blip r:embed="rId3">
            <a:alphaModFix/>
          </a:blip>
          <a:stretch>
            <a:fillRect/>
          </a:stretch>
        </p:blipFill>
        <p:spPr>
          <a:xfrm>
            <a:off x="1174685" y="1004225"/>
            <a:ext cx="7593616" cy="4016525"/>
          </a:xfrm>
          <a:prstGeom prst="rect">
            <a:avLst/>
          </a:prstGeom>
          <a:noFill/>
          <a:ln>
            <a:noFill/>
          </a:ln>
        </p:spPr>
      </p:pic>
      <p:pic>
        <p:nvPicPr>
          <p:cNvPr id="5" name="Picture 4">
            <a:extLst>
              <a:ext uri="{FF2B5EF4-FFF2-40B4-BE49-F238E27FC236}">
                <a16:creationId xmlns:a16="http://schemas.microsoft.com/office/drawing/2014/main" id="{D060ED07-0093-484A-B94F-28B6C36A2F5D}"/>
              </a:ext>
            </a:extLst>
          </p:cNvPr>
          <p:cNvPicPr>
            <a:picLocks noChangeAspect="1"/>
          </p:cNvPicPr>
          <p:nvPr/>
        </p:nvPicPr>
        <p:blipFill>
          <a:blip r:embed="rId4"/>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1000"/>
                                        <p:tgtEl>
                                          <p:spTgt spid="19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1297500" y="216541"/>
            <a:ext cx="7038900" cy="914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3000" dirty="0">
                <a:latin typeface="Times New Roman"/>
                <a:ea typeface="Times New Roman"/>
                <a:cs typeface="Times New Roman"/>
                <a:sym typeface="Times New Roman"/>
              </a:rPr>
              <a:t>Materials Needed</a:t>
            </a:r>
            <a:r>
              <a:rPr lang="en" sz="3000" u="sng" dirty="0">
                <a:latin typeface="Times New Roman"/>
                <a:ea typeface="Times New Roman"/>
                <a:cs typeface="Times New Roman"/>
                <a:sym typeface="Times New Roman"/>
              </a:rPr>
              <a:t> </a:t>
            </a:r>
            <a:endParaRPr sz="3000" u="sng" dirty="0">
              <a:latin typeface="Times New Roman"/>
              <a:ea typeface="Times New Roman"/>
              <a:cs typeface="Times New Roman"/>
              <a:sym typeface="Times New Roman"/>
            </a:endParaRPr>
          </a:p>
        </p:txBody>
      </p:sp>
      <p:sp>
        <p:nvSpPr>
          <p:cNvPr id="198" name="Shape 198"/>
          <p:cNvSpPr txBox="1">
            <a:spLocks noGrp="1"/>
          </p:cNvSpPr>
          <p:nvPr>
            <p:ph type="body" idx="1"/>
          </p:nvPr>
        </p:nvSpPr>
        <p:spPr>
          <a:xfrm>
            <a:off x="1297500" y="1030592"/>
            <a:ext cx="7260900" cy="3839120"/>
          </a:xfrm>
          <a:prstGeom prst="rect">
            <a:avLst/>
          </a:prstGeom>
        </p:spPr>
        <p:txBody>
          <a:bodyPr spcFirstLastPara="1" wrap="square" lIns="91425" tIns="91425" rIns="91425" bIns="91425" anchor="t" anchorCtr="0">
            <a:noAutofit/>
          </a:bodyPr>
          <a:lstStyle/>
          <a:p>
            <a:pPr marL="0" lvl="0" indent="0" rtl="0">
              <a:lnSpc>
                <a:spcPct val="200000"/>
              </a:lnSpc>
              <a:spcBef>
                <a:spcPts val="0"/>
              </a:spcBef>
              <a:spcAft>
                <a:spcPts val="0"/>
              </a:spcAft>
              <a:buNone/>
            </a:pPr>
            <a:r>
              <a:rPr lang="en" sz="1400" b="1" dirty="0">
                <a:solidFill>
                  <a:srgbClr val="FFFFFF"/>
                </a:solidFill>
                <a:latin typeface="Times New Roman"/>
                <a:ea typeface="Times New Roman"/>
                <a:cs typeface="Times New Roman"/>
                <a:sym typeface="Times New Roman"/>
              </a:rPr>
              <a:t>Materials Finalized:  </a:t>
            </a:r>
            <a:endParaRPr sz="1400" b="1" dirty="0">
              <a:solidFill>
                <a:srgbClr val="FFFFFF"/>
              </a:solidFill>
              <a:latin typeface="Times New Roman"/>
              <a:ea typeface="Times New Roman"/>
              <a:cs typeface="Times New Roman"/>
              <a:sym typeface="Times New Roman"/>
            </a:endParaRPr>
          </a:p>
          <a:p>
            <a:pPr marL="457200" marR="0" lvl="0" indent="-304800" rtl="0">
              <a:lnSpc>
                <a:spcPct val="200000"/>
              </a:lnSpc>
              <a:spcBef>
                <a:spcPts val="30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1 Arduino Mega ATmega2560                                                   -       </a:t>
            </a:r>
            <a:r>
              <a:rPr lang="en" sz="1400" dirty="0">
                <a:latin typeface="Times New Roman"/>
                <a:ea typeface="Times New Roman"/>
                <a:cs typeface="Times New Roman"/>
                <a:sym typeface="Times New Roman"/>
              </a:rPr>
              <a:t>1 Battery holder</a:t>
            </a:r>
            <a:endParaRPr sz="1400" dirty="0">
              <a:solidFill>
                <a:srgbClr val="FFFFFF"/>
              </a:solidFill>
              <a:latin typeface="Times New Roman"/>
              <a:ea typeface="Times New Roman"/>
              <a:cs typeface="Times New Roman"/>
              <a:sym typeface="Times New Roman"/>
            </a:endParaRPr>
          </a:p>
          <a:p>
            <a:pPr marL="457200" marR="0" lvl="0" indent="-304800" rtl="0">
              <a:lnSpc>
                <a:spcPct val="2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1 Inductive Proximity Sensor( NPN type)                                 -	1 Trash bin for 						prototype</a:t>
            </a:r>
            <a:endParaRPr sz="1400" dirty="0">
              <a:solidFill>
                <a:srgbClr val="FFFFFF"/>
              </a:solidFill>
              <a:latin typeface="Times New Roman"/>
              <a:ea typeface="Times New Roman"/>
              <a:cs typeface="Times New Roman"/>
              <a:sym typeface="Times New Roman"/>
            </a:endParaRPr>
          </a:p>
          <a:p>
            <a:pPr marL="457200" marR="0" lvl="0" indent="-304800" rtl="0">
              <a:lnSpc>
                <a:spcPct val="2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1 Ultrasonic Sensor (HC-SR04)                                                 -	</a:t>
            </a:r>
            <a:r>
              <a:rPr lang="en" sz="1400" dirty="0">
                <a:latin typeface="Times New Roman"/>
                <a:ea typeface="Times New Roman"/>
                <a:cs typeface="Times New Roman"/>
                <a:sym typeface="Times New Roman"/>
              </a:rPr>
              <a:t>1 Buzzer </a:t>
            </a:r>
            <a:endParaRPr sz="1400" dirty="0">
              <a:solidFill>
                <a:srgbClr val="FFFFFF"/>
              </a:solidFill>
              <a:latin typeface="Times New Roman"/>
              <a:ea typeface="Times New Roman"/>
              <a:cs typeface="Times New Roman"/>
              <a:sym typeface="Times New Roman"/>
            </a:endParaRPr>
          </a:p>
          <a:p>
            <a:pPr marL="457200" marR="0" lvl="0" indent="-304800" rtl="0">
              <a:lnSpc>
                <a:spcPct val="2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1 Liquid Crystal Display (HC1624 LCD)                                  -	1 DC Servo (55g)</a:t>
            </a:r>
            <a:endParaRPr sz="1400" dirty="0">
              <a:solidFill>
                <a:srgbClr val="FFFFFF"/>
              </a:solidFill>
              <a:latin typeface="Times New Roman"/>
              <a:ea typeface="Times New Roman"/>
              <a:cs typeface="Times New Roman"/>
              <a:sym typeface="Times New Roman"/>
            </a:endParaRPr>
          </a:p>
          <a:p>
            <a:pPr lvl="0" indent="-304800">
              <a:lnSpc>
                <a:spcPct val="200000"/>
              </a:lnSpc>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1 Device holding box	                                                 -	</a:t>
            </a:r>
            <a:r>
              <a:rPr lang="en" sz="1400" dirty="0">
                <a:latin typeface="Times New Roman"/>
                <a:ea typeface="Times New Roman"/>
                <a:cs typeface="Times New Roman"/>
                <a:sym typeface="Times New Roman"/>
              </a:rPr>
              <a:t>6V (four AA battries)</a:t>
            </a:r>
            <a:endParaRPr sz="1400" dirty="0">
              <a:solidFill>
                <a:srgbClr val="FFFFFF"/>
              </a:solidFill>
              <a:latin typeface="Times New Roman"/>
              <a:ea typeface="Times New Roman"/>
              <a:cs typeface="Times New Roman"/>
              <a:sym typeface="Times New Roman"/>
            </a:endParaRPr>
          </a:p>
          <a:p>
            <a:pPr marL="457200" marR="0" lvl="0" indent="-304800" rtl="0">
              <a:lnSpc>
                <a:spcPct val="200000"/>
              </a:lnSpc>
              <a:spcBef>
                <a:spcPts val="0"/>
              </a:spcBef>
              <a:spcAft>
                <a:spcPts val="0"/>
              </a:spcAft>
              <a:buClr>
                <a:srgbClr val="FFFFFF"/>
              </a:buClr>
              <a:buSzPts val="1200"/>
              <a:buFont typeface="Times New Roman"/>
              <a:buChar char="-"/>
            </a:pPr>
            <a:r>
              <a:rPr lang="en" sz="1400" dirty="0">
                <a:solidFill>
                  <a:srgbClr val="FFFFFF"/>
                </a:solidFill>
                <a:latin typeface="Times New Roman"/>
                <a:ea typeface="Times New Roman"/>
                <a:cs typeface="Times New Roman"/>
                <a:sym typeface="Times New Roman"/>
              </a:rPr>
              <a:t>1 RTC and Temperature Sensor (DS3231)                                 -	Miscellaneous                                     </a:t>
            </a:r>
            <a:endParaRPr sz="1400" dirty="0">
              <a:solidFill>
                <a:srgbClr val="FFFFFF"/>
              </a:solidFill>
              <a:latin typeface="Times New Roman"/>
              <a:ea typeface="Times New Roman"/>
              <a:cs typeface="Times New Roman"/>
              <a:sym typeface="Times New Roman"/>
            </a:endParaRPr>
          </a:p>
          <a:p>
            <a:pPr marL="0" marR="0" lvl="0" indent="0" rtl="0">
              <a:lnSpc>
                <a:spcPct val="200000"/>
              </a:lnSpc>
              <a:spcBef>
                <a:spcPts val="300"/>
              </a:spcBef>
              <a:spcAft>
                <a:spcPts val="0"/>
              </a:spcAft>
              <a:buNone/>
            </a:pPr>
            <a:endParaRPr sz="1400" dirty="0">
              <a:solidFill>
                <a:srgbClr val="FFFFFF"/>
              </a:solidFill>
              <a:latin typeface="Times New Roman"/>
              <a:ea typeface="Times New Roman"/>
              <a:cs typeface="Times New Roman"/>
              <a:sym typeface="Times New Roman"/>
            </a:endParaRPr>
          </a:p>
          <a:p>
            <a:pPr marL="0" lvl="0" indent="0">
              <a:spcBef>
                <a:spcPts val="300"/>
              </a:spcBef>
              <a:spcAft>
                <a:spcPts val="1600"/>
              </a:spcAft>
              <a:buNone/>
            </a:pPr>
            <a:endParaRPr sz="1400" dirty="0">
              <a:solidFill>
                <a:srgbClr val="FFFFFF"/>
              </a:solidFill>
            </a:endParaRPr>
          </a:p>
        </p:txBody>
      </p:sp>
      <p:pic>
        <p:nvPicPr>
          <p:cNvPr id="5" name="Picture 4">
            <a:extLst>
              <a:ext uri="{FF2B5EF4-FFF2-40B4-BE49-F238E27FC236}">
                <a16:creationId xmlns:a16="http://schemas.microsoft.com/office/drawing/2014/main" id="{D4735080-943C-405F-BC08-B6D97D02B9A7}"/>
              </a:ext>
            </a:extLst>
          </p:cNvPr>
          <p:cNvPicPr>
            <a:picLocks noChangeAspect="1"/>
          </p:cNvPicPr>
          <p:nvPr/>
        </p:nvPicPr>
        <p:blipFill>
          <a:blip r:embed="rId3"/>
          <a:stretch>
            <a:fillRect/>
          </a:stretch>
        </p:blipFill>
        <p:spPr>
          <a:xfrm>
            <a:off x="6795381" y="14176"/>
            <a:ext cx="2335433" cy="8007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7"/>
                                        </p:tgtEl>
                                        <p:attrNameLst>
                                          <p:attrName>style.visibility</p:attrName>
                                        </p:attrNameLst>
                                      </p:cBhvr>
                                      <p:to>
                                        <p:strVal val="visible"/>
                                      </p:to>
                                    </p:set>
                                    <p:anim calcmode="lin" valueType="num">
                                      <p:cBhvr additive="base">
                                        <p:cTn id="7" dur="1000"/>
                                        <p:tgtEl>
                                          <p:spTgt spid="19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98"/>
                                        </p:tgtEl>
                                        <p:attrNameLst>
                                          <p:attrName>style.visibility</p:attrName>
                                        </p:attrNameLst>
                                      </p:cBhvr>
                                      <p:to>
                                        <p:strVal val="visible"/>
                                      </p:to>
                                    </p:set>
                                    <p:anim calcmode="lin" valueType="num">
                                      <p:cBhvr additive="base">
                                        <p:cTn id="12" dur="1000"/>
                                        <p:tgtEl>
                                          <p:spTgt spid="19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1246</Words>
  <Application>Microsoft Office PowerPoint</Application>
  <PresentationFormat>On-screen Show (16:9)</PresentationFormat>
  <Paragraphs>137</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Montserrat</vt:lpstr>
      <vt:lpstr>Lato</vt:lpstr>
      <vt:lpstr>Roboto</vt:lpstr>
      <vt:lpstr>Times New Roman</vt:lpstr>
      <vt:lpstr>Focus</vt:lpstr>
      <vt:lpstr>PowerPoint Presentation</vt:lpstr>
      <vt:lpstr>Project Objective</vt:lpstr>
      <vt:lpstr>About Our Client Gemma Evans</vt:lpstr>
      <vt:lpstr>Client Requirements</vt:lpstr>
      <vt:lpstr>Engineering Design Process</vt:lpstr>
      <vt:lpstr>Major challenges and correlating  solutions</vt:lpstr>
      <vt:lpstr>           Modules Implementation</vt:lpstr>
      <vt:lpstr>R3 Flow Diagram </vt:lpstr>
      <vt:lpstr>Materials Needed </vt:lpstr>
      <vt:lpstr>Prototype Demonstration</vt:lpstr>
      <vt:lpstr>Testing approach and Results </vt:lpstr>
      <vt:lpstr>PowerPoint Presentation</vt:lpstr>
      <vt:lpstr>Test Data and Graphs for Non-Metal</vt:lpstr>
      <vt:lpstr>    Test Data and Graphs for Metal</vt:lpstr>
      <vt:lpstr>Conclusion</vt:lpstr>
      <vt:lpstr>Next Steps / Recommendations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NagendraPrakash Karri</dc:creator>
  <cp:lastModifiedBy>NagendraPrakash Karri</cp:lastModifiedBy>
  <cp:revision>6</cp:revision>
  <dcterms:modified xsi:type="dcterms:W3CDTF">2018-06-19T12:26:57Z</dcterms:modified>
</cp:coreProperties>
</file>